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3.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09" r:id="rId2"/>
    <p:sldMasterId id="2147483734" r:id="rId3"/>
    <p:sldMasterId id="2147483759" r:id="rId4"/>
  </p:sldMasterIdLst>
  <p:notesMasterIdLst>
    <p:notesMasterId r:id="rId26"/>
  </p:notesMasterIdLst>
  <p:sldIdLst>
    <p:sldId id="302" r:id="rId5"/>
    <p:sldId id="299" r:id="rId6"/>
    <p:sldId id="300" r:id="rId7"/>
    <p:sldId id="283" r:id="rId8"/>
    <p:sldId id="259" r:id="rId9"/>
    <p:sldId id="276" r:id="rId10"/>
    <p:sldId id="261" r:id="rId11"/>
    <p:sldId id="262" r:id="rId12"/>
    <p:sldId id="277" r:id="rId13"/>
    <p:sldId id="263" r:id="rId14"/>
    <p:sldId id="282" r:id="rId15"/>
    <p:sldId id="264" r:id="rId16"/>
    <p:sldId id="278" r:id="rId17"/>
    <p:sldId id="265" r:id="rId18"/>
    <p:sldId id="267" r:id="rId19"/>
    <p:sldId id="268" r:id="rId20"/>
    <p:sldId id="279" r:id="rId21"/>
    <p:sldId id="275" r:id="rId22"/>
    <p:sldId id="280" r:id="rId23"/>
    <p:sldId id="281" r:id="rId24"/>
    <p:sldId id="30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ay Dworman" initials="LD"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396" autoAdjust="0"/>
    <p:restoredTop sz="96433" autoAdjust="0"/>
  </p:normalViewPr>
  <p:slideViewPr>
    <p:cSldViewPr snapToGrid="0">
      <p:cViewPr varScale="1">
        <p:scale>
          <a:sx n="113" d="100"/>
          <a:sy n="113" d="100"/>
        </p:scale>
        <p:origin x="109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1"/>
            <a:fld id="{B84BCCE0-555E-49DA-AD54-E2A8E3DE16EF}" type="datetimeFigureOut">
              <a:rPr lang="en-US" smtClean="0"/>
              <a:pPr rtl="1"/>
              <a:t>10/5/2017</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1"/>
            <a:fld id="{C568F6E5-5E12-4623-90BB-7EC2ED9BF81B}" type="slidenum">
              <a:rPr lang="en-US" smtClean="0"/>
              <a:pPr/>
              <a:t>‹#›</a:t>
            </a:fld>
            <a:endParaRPr lang="ar-SA"/>
          </a:p>
        </p:txBody>
      </p:sp>
    </p:spTree>
    <p:extLst>
      <p:ext uri="{BB962C8B-B14F-4D97-AF65-F5344CB8AC3E}">
        <p14:creationId xmlns:p14="http://schemas.microsoft.com/office/powerpoint/2010/main" val="2922582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b="1" dirty="0">
                <a:latin typeface="Arial"/>
                <a:cs typeface="Arial"/>
              </a:rPr>
              <a:t>ملاحظة:  هذه شريحة غلاف - فهي ليست جزءاً من الشرائح المرقمة في دليل الميسر. </a:t>
            </a:r>
            <a:r>
              <a:rPr lang="ar-SA" smtClean="0">
                <a:latin typeface="Arial"/>
                <a:cs typeface="Arial"/>
              </a:rPr>
              <a:t> </a:t>
            </a:r>
          </a:p>
          <a:p>
            <a:pPr rtl="1" eaLnBrk="1" hangingPunct="1">
              <a:spcBef>
                <a:spcPct val="0"/>
              </a:spcBef>
            </a:pPr>
            <a:endParaRPr lang="ar-SA" dirty="0"/>
          </a:p>
        </p:txBody>
      </p:sp>
      <p:sp>
        <p:nvSpPr>
          <p:cNvPr id="33796" name="Slide Number Placeholder 3"/>
          <p:cNvSpPr>
            <a:spLocks noGrp="1"/>
          </p:cNvSpPr>
          <p:nvPr>
            <p:ph type="sldNum" sz="quarter" idx="5"/>
          </p:nvPr>
        </p:nvSpPr>
        <p:spPr bwMode="auto">
          <a:noFill/>
          <a:ln>
            <a:miter lim="800000"/>
            <a:headEnd/>
            <a:tailEnd/>
          </a:ln>
        </p:spPr>
        <p:txBody>
          <a:bodyPr/>
          <a:lstStyle/>
          <a:p>
            <a:pPr rtl="1"/>
            <a:fld id="{F92A7E51-C274-4468-BF96-9236C4FF08EC}" type="slidenum">
              <a:rPr lang="en-US">
                <a:solidFill>
                  <a:prstClr val="black"/>
                </a:solidFill>
              </a:rPr>
              <a:pPr/>
              <a:t>1</a:t>
            </a:fld>
            <a:endParaRPr lang="ar-SA">
              <a:solidFill>
                <a:prstClr val="black"/>
              </a:solidFill>
            </a:endParaRPr>
          </a:p>
        </p:txBody>
      </p:sp>
    </p:spTree>
    <p:extLst>
      <p:ext uri="{BB962C8B-B14F-4D97-AF65-F5344CB8AC3E}">
        <p14:creationId xmlns:p14="http://schemas.microsoft.com/office/powerpoint/2010/main" val="988530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بالنسبة للفتيات اللاتي لم يتزوجن بعد لكن أولياء أمورهن في مرحلة التفاوض بشأن زواجهن أو يخططون بالفعل لذلك، فيجب أن تتضمن استجابة إدارة الحالة ما يلي:</a:t>
            </a:r>
          </a:p>
          <a:p>
            <a:pPr rtl="1"/>
            <a:endParaRPr lang="ar-SA" baseline="0" dirty="0"/>
          </a:p>
          <a:p>
            <a:pPr algn="r" rtl="1"/>
            <a:r>
              <a:rPr lang="ar-SA" b="1" baseline="0" dirty="0">
                <a:latin typeface="Arial"/>
                <a:cs typeface="Arial"/>
              </a:rPr>
              <a:t>أولاً فهم الموقف وكيف تشعر الفتاة بشأن الزواج</a:t>
            </a:r>
            <a:endParaRPr lang="ar-SA" baseline="0" dirty="0"/>
          </a:p>
          <a:p>
            <a:pPr rtl="1"/>
            <a:endParaRPr lang="ar-SA" baseline="0" dirty="0"/>
          </a:p>
          <a:p>
            <a:pPr algn="r" rtl="1"/>
            <a:r>
              <a:rPr lang="ar-SA" b="1" baseline="0" dirty="0">
                <a:latin typeface="Arial"/>
                <a:cs typeface="Arial"/>
              </a:rPr>
              <a:t>تقديم المعلومات.  </a:t>
            </a:r>
            <a:endParaRPr lang="ar-SA" baseline="0" dirty="0"/>
          </a:p>
          <a:p>
            <a:pPr indent="-457200" rtl="1">
              <a:buClr>
                <a:schemeClr val="accent4">
                  <a:lumMod val="75000"/>
                </a:schemeClr>
              </a:buClr>
              <a:buFont typeface="Arial" panose="020B0604020202020204" pitchFamily="34" charset="0"/>
              <a:buNone/>
            </a:pPr>
            <a:endParaRPr lang="ar-SA" sz="1200" baseline="0" dirty="0">
              <a:solidFill>
                <a:schemeClr val="tx1"/>
              </a:solidFill>
            </a:endParaRPr>
          </a:p>
          <a:p>
            <a:pPr indent="-457200" algn="r" rtl="1">
              <a:buClr>
                <a:schemeClr val="accent4">
                  <a:lumMod val="75000"/>
                </a:schemeClr>
              </a:buClr>
              <a:buFont typeface="Arial" panose="020B0604020202020204" pitchFamily="34" charset="0"/>
              <a:buNone/>
            </a:pPr>
            <a:r>
              <a:rPr lang="ar-SA" sz="1200" b="1" dirty="0">
                <a:solidFill>
                  <a:schemeClr val="tx1"/>
                </a:solidFill>
                <a:latin typeface="Arial"/>
                <a:cs typeface="Arial"/>
              </a:rPr>
              <a:t>إمكانية إشراك شخص بالغ داعم (تقييم المخاطر التي تنطوي عليها هذه الخطوة)</a:t>
            </a:r>
          </a:p>
          <a:p>
            <a:pPr indent="-457200" rtl="1">
              <a:buClr>
                <a:schemeClr val="accent4">
                  <a:lumMod val="75000"/>
                </a:schemeClr>
              </a:buClr>
              <a:buFont typeface="Arial" panose="020B0604020202020204" pitchFamily="34" charset="0"/>
              <a:buNone/>
            </a:pPr>
            <a:endParaRPr lang="ar-SA" sz="1200" dirty="0">
              <a:solidFill>
                <a:schemeClr val="tx1"/>
              </a:solidFill>
            </a:endParaRPr>
          </a:p>
          <a:p>
            <a:pPr indent="-457200" algn="r" rtl="1">
              <a:buClr>
                <a:schemeClr val="accent4">
                  <a:lumMod val="75000"/>
                </a:schemeClr>
              </a:buClr>
              <a:buFont typeface="Arial" panose="020B0604020202020204" pitchFamily="34" charset="0"/>
              <a:buNone/>
            </a:pPr>
            <a:r>
              <a:rPr lang="ar-SA" sz="1200" b="1" dirty="0">
                <a:solidFill>
                  <a:schemeClr val="tx1"/>
                </a:solidFill>
                <a:latin typeface="Arial"/>
                <a:cs typeface="Arial"/>
              </a:rPr>
              <a:t>إذا كان قرار تزويج الفتاة لا يزال يمضي قدماً </a:t>
            </a:r>
            <a:r>
              <a:rPr lang="en-US" sz="1200" b="1" dirty="0">
                <a:solidFill>
                  <a:schemeClr val="tx1"/>
                </a:solidFill>
                <a:sym typeface="Wingdings" pitchFamily="2" charset="2"/>
              </a:rPr>
              <a:t></a:t>
            </a:r>
            <a:r>
              <a:rPr lang="ar-SA" sz="1200" b="1" dirty="0">
                <a:solidFill>
                  <a:schemeClr val="tx1"/>
                </a:solidFill>
                <a:latin typeface="Arial"/>
                <a:cs typeface="Arial"/>
                <a:sym typeface="Wingdings" pitchFamily="2" charset="2"/>
              </a:rPr>
              <a:t> فيُراعى الحد من المخاطر</a:t>
            </a:r>
            <a:endParaRPr lang="ar-SA" sz="1200" b="1" dirty="0">
              <a:solidFill>
                <a:schemeClr val="tx1"/>
              </a:solidFill>
            </a:endParaRPr>
          </a:p>
          <a:p>
            <a:pPr rtl="1"/>
            <a:endParaRPr lang="ar-SA" baseline="0" dirty="0"/>
          </a:p>
          <a:p>
            <a:pPr algn="r" rtl="1"/>
            <a:r>
              <a:rPr lang="ar-SA" smtClean="0">
                <a:latin typeface="Arial"/>
                <a:cs typeface="Arial"/>
              </a:rPr>
              <a:t>وسوف نتناول كل استجابة من هذه الاستجابات بمزيد من التفاصيل.  </a:t>
            </a:r>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10</a:t>
            </a:fld>
            <a:endParaRPr lang="ar-SA"/>
          </a:p>
        </p:txBody>
      </p:sp>
    </p:spTree>
    <p:extLst>
      <p:ext uri="{BB962C8B-B14F-4D97-AF65-F5344CB8AC3E}">
        <p14:creationId xmlns:p14="http://schemas.microsoft.com/office/powerpoint/2010/main" val="4171477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dirty="0" smtClean="0">
                <a:latin typeface="Arial"/>
                <a:cs typeface="Arial"/>
              </a:rPr>
              <a:t> </a:t>
            </a:r>
            <a:r>
              <a:rPr lang="ar-SA" sz="1200" b="1" kern="1200" dirty="0" smtClean="0">
                <a:solidFill>
                  <a:schemeClr val="tx1"/>
                </a:solidFill>
                <a:effectLst/>
                <a:latin typeface="+mn-lt"/>
                <a:ea typeface="+mn-ea"/>
                <a:cs typeface="+mn-cs"/>
              </a:rPr>
              <a:t>أولاً فهم الموقف وكيف تشعر الفتاة بشأن الزواج</a:t>
            </a:r>
            <a:r>
              <a:rPr lang="ar-SA" sz="1200" kern="1200" dirty="0" smtClean="0">
                <a:solidFill>
                  <a:schemeClr val="tx1"/>
                </a:solidFill>
                <a:effectLst/>
                <a:latin typeface="+mn-lt"/>
                <a:ea typeface="+mn-ea"/>
                <a:cs typeface="+mn-cs"/>
              </a:rPr>
              <a:t>؛ نحن نعلم أن بعض الفتيات يشعرن بالإثارة في بداية الأمر بشأن الزواج لأنهن سيرتدين فستان الزفاف وسيُقام لهن حفل زفاف، ولكنهن لا يعرفن الكثير عما سيسفر عنه الزواج.</a:t>
            </a:r>
            <a:endParaRPr lang="ar-SA" dirty="0" smtClean="0">
              <a:latin typeface="Arial"/>
              <a:cs typeface="Arial"/>
            </a:endParaRPr>
          </a:p>
          <a:p>
            <a:pPr rtl="1"/>
            <a:endParaRPr lang="ar-SA" baseline="0" dirty="0"/>
          </a:p>
          <a:p>
            <a:pPr algn="r" rtl="1"/>
            <a:r>
              <a:rPr lang="ar-SA" b="1" baseline="0" dirty="0">
                <a:latin typeface="Arial"/>
                <a:cs typeface="Arial"/>
              </a:rPr>
              <a:t>تقديم المعلومات.  </a:t>
            </a:r>
            <a:r>
              <a:rPr lang="ar-SA" dirty="0" smtClean="0">
                <a:latin typeface="Arial"/>
                <a:cs typeface="Arial"/>
              </a:rPr>
              <a:t>فور الانتهاء من جمع المعلومات الكافية، سوف تقدم المعلومات للفتاة. يمكنك البدء بطرح هذا السؤال على الفتاة "برأيك كيف سيؤثر زواجك على حياتك؟"؛ ومن المفيد أيضاً استخدام مواد التواصل التي قد تكون متاحة بالفعل في مكتبك.</a:t>
            </a:r>
          </a:p>
          <a:p>
            <a:pPr rtl="1"/>
            <a:endParaRPr lang="ar-SA" b="1" baseline="0" dirty="0"/>
          </a:p>
          <a:p>
            <a:pPr algn="r" rtl="1"/>
            <a:r>
              <a:rPr lang="ar-SA" dirty="0" smtClean="0">
                <a:latin typeface="Arial"/>
                <a:cs typeface="Arial"/>
              </a:rPr>
              <a:t> </a:t>
            </a:r>
            <a:r>
              <a:rPr lang="ar-SA" b="1" baseline="0" dirty="0">
                <a:latin typeface="Arial"/>
                <a:cs typeface="Arial"/>
              </a:rPr>
              <a:t>** تبادلوا الأفكار كمجموعة بشأن ما المعلومات التي قد يكون من المفيد مشاركتها مع الفتاة.  سجل الإجابات على لوحة الرسم البياني**</a:t>
            </a:r>
          </a:p>
          <a:p>
            <a:pPr rtl="1"/>
            <a:endParaRPr lang="ar-SA" baseline="0" dirty="0"/>
          </a:p>
          <a:p>
            <a:pPr algn="r" rtl="1"/>
            <a:r>
              <a:rPr lang="ar-SA" dirty="0" smtClean="0">
                <a:latin typeface="Arial"/>
                <a:cs typeface="Arial"/>
              </a:rPr>
              <a:t>تتضمن بعض المعلومات التي تريد توفيرها ما يلي:</a:t>
            </a:r>
          </a:p>
          <a:p>
            <a:pPr rtl="1"/>
            <a:endParaRPr lang="ar-SA" baseline="0" dirty="0"/>
          </a:p>
          <a:p>
            <a:pPr algn="r" rtl="1">
              <a:buFont typeface="Arial" pitchFamily="34" charset="0"/>
              <a:buChar char="•"/>
            </a:pPr>
            <a:r>
              <a:rPr lang="ar-SA" sz="1200" kern="1200" baseline="0" dirty="0">
                <a:solidFill>
                  <a:schemeClr val="tx1"/>
                </a:solidFill>
                <a:latin typeface="Arial"/>
                <a:cs typeface="Arial"/>
              </a:rPr>
              <a:t> الزواج في سنها من المرجح أن يقيد حريتها. الفتيات اللاتي يتزوجن صغاراً عادة لا يتمكن من</a:t>
            </a:r>
          </a:p>
          <a:p>
            <a:pPr algn="r" rtl="1"/>
            <a:r>
              <a:rPr lang="ar-SA" sz="1200" kern="1200" baseline="0" dirty="0">
                <a:solidFill>
                  <a:schemeClr val="tx1"/>
                </a:solidFill>
                <a:latin typeface="Arial"/>
                <a:cs typeface="Arial"/>
              </a:rPr>
              <a:t>رؤية أصدقائهن كثيراً ولا يُسمح لهن بالذهاب إلى المدرسة. </a:t>
            </a:r>
          </a:p>
          <a:p>
            <a:pPr algn="r" rtl="1">
              <a:buFont typeface="Arial" pitchFamily="34" charset="0"/>
              <a:buChar char="•"/>
            </a:pPr>
            <a:r>
              <a:rPr lang="ar-SA" sz="1200" kern="1200" baseline="0" dirty="0">
                <a:solidFill>
                  <a:schemeClr val="tx1"/>
                </a:solidFill>
                <a:latin typeface="Arial"/>
                <a:cs typeface="Arial"/>
              </a:rPr>
              <a:t> والكثير من الفتيات اللاتي يتزوجن من المتوقع أن يمارسن الجنس قبل أن تكون لديهن رغبة في ذلك، وبسبب ديناميكيات السلطة</a:t>
            </a:r>
          </a:p>
          <a:p>
            <a:pPr algn="r" rtl="1"/>
            <a:r>
              <a:rPr lang="ar-SA" sz="1200" kern="1200" baseline="0" dirty="0">
                <a:solidFill>
                  <a:schemeClr val="tx1"/>
                </a:solidFill>
                <a:latin typeface="Arial"/>
                <a:cs typeface="Arial"/>
              </a:rPr>
              <a:t>في إطار العلاقة، من المرجح أن يكون الجنس غير قائم على رغبتهن أو رضائهن - وقد</a:t>
            </a:r>
          </a:p>
          <a:p>
            <a:pPr algn="r" rtl="1"/>
            <a:r>
              <a:rPr lang="ar-SA" sz="1200" kern="1200" baseline="0" dirty="0">
                <a:solidFill>
                  <a:schemeClr val="tx1"/>
                </a:solidFill>
                <a:latin typeface="Arial"/>
                <a:cs typeface="Arial"/>
              </a:rPr>
              <a:t>يُجبرن عليه بالقوة. نظراً لأنه في أغلب الأحيان فإن الرجال الذين تتزوج الفتيات بهم يكونون أكبر منهن سناً وأكثر خبرة في الممارسة الجنسية،</a:t>
            </a:r>
          </a:p>
          <a:p>
            <a:pPr algn="r" rtl="1"/>
            <a:r>
              <a:rPr lang="ar-SA" sz="1200" kern="1200" baseline="0" dirty="0">
                <a:solidFill>
                  <a:schemeClr val="tx1"/>
                </a:solidFill>
                <a:latin typeface="Arial"/>
                <a:cs typeface="Arial"/>
              </a:rPr>
              <a:t>وهذا يمكن أن يعرض الفتاة لخطر الإصابة بفيروس نقص المناعة البشرية وغيره من الإصابات المنقولة عن طريق الجنس، لا سيما عندما تُستخدم القوة الجسدية.</a:t>
            </a:r>
          </a:p>
          <a:p>
            <a:pPr algn="r" rtl="1">
              <a:buFont typeface="Arial" pitchFamily="34" charset="0"/>
              <a:buChar char="•"/>
            </a:pPr>
            <a:r>
              <a:rPr lang="ar-SA" sz="1200" kern="1200" baseline="0" dirty="0">
                <a:solidFill>
                  <a:schemeClr val="tx1"/>
                </a:solidFill>
                <a:latin typeface="Arial"/>
                <a:cs typeface="Arial"/>
              </a:rPr>
              <a:t> والكثير من الفتيات يلدن خلال العام الأول من الزواج، عندما تكون أجسادهن غير ناضجة بشكل تام. ويمكن أن تحدث</a:t>
            </a:r>
          </a:p>
          <a:p>
            <a:pPr algn="r" rtl="1"/>
            <a:r>
              <a:rPr lang="ar-SA" sz="1200" kern="1200" baseline="0" dirty="0">
                <a:solidFill>
                  <a:schemeClr val="tx1"/>
                </a:solidFill>
                <a:latin typeface="Arial"/>
                <a:cs typeface="Arial"/>
              </a:rPr>
              <a:t>عواقب صحية وخيمة بسبب ذلك.</a:t>
            </a:r>
          </a:p>
          <a:p>
            <a:pPr algn="r" rtl="1">
              <a:buFont typeface="Arial" pitchFamily="34" charset="0"/>
              <a:buChar char="•"/>
            </a:pPr>
            <a:r>
              <a:rPr lang="ar-SA" sz="1200" kern="1200" baseline="0" dirty="0">
                <a:solidFill>
                  <a:schemeClr val="tx1"/>
                </a:solidFill>
                <a:latin typeface="Arial"/>
                <a:cs typeface="Arial"/>
              </a:rPr>
              <a:t> والفتيات في الزواج المبكر يكن أكثر احتمالاً للتعرض لعنف الشريك.</a:t>
            </a:r>
            <a:endParaRPr lang="ar-SA" b="1" baseline="0" dirty="0"/>
          </a:p>
          <a:p>
            <a:pPr rtl="1"/>
            <a:endParaRPr lang="ar-SA" b="1" baseline="0" dirty="0"/>
          </a:p>
          <a:p>
            <a:pPr rtl="1"/>
            <a:endParaRPr lang="ar-SA" b="1" baseline="0" dirty="0"/>
          </a:p>
          <a:p>
            <a:pPr algn="r" rtl="1"/>
            <a:r>
              <a:rPr lang="ar-SA" b="1" baseline="0" dirty="0">
                <a:latin typeface="Arial"/>
                <a:cs typeface="Arial"/>
              </a:rPr>
              <a:t>تحديد ما إذا كان هناك عضو داعم من أعضاء العائلة أو شخص بالغ آخر موثوق به في حياتها. </a:t>
            </a:r>
            <a:r>
              <a:rPr lang="ar-SA" dirty="0" smtClean="0">
                <a:latin typeface="Arial"/>
                <a:cs typeface="Arial"/>
              </a:rPr>
              <a:t>يجب أن يكون هذا حواراً شاملاً لضمان أن إشراك شخص بالغ لن يعرض الفتاة للخطر.  ستحتاج أنت والفتاة إلى التخطيط بشأن متى وكيف سيتم التواصل مع الشخص البالغ الداعم؛ يمكن أن يكون  لعب الأدوار أداة مساعدة للاستخدام في هذه اللحظات. قم بإجراء  لعب الأدوار مع الفتاة بشأن ما ستقوله وكيف ستتواصل مع الشخص البالغ. سوف تحتاج بعد ذلك إلى تحديد الوقت والمكان اللازمين للمتابعة مع الفتاة للتحقق بشأن الحوار. </a:t>
            </a:r>
          </a:p>
          <a:p>
            <a:pPr rtl="1"/>
            <a:endParaRPr lang="ar-SA" baseline="0" dirty="0"/>
          </a:p>
          <a:p>
            <a:pPr algn="r" rtl="1"/>
            <a:r>
              <a:rPr lang="ar-SA" dirty="0" smtClean="0">
                <a:latin typeface="Arial"/>
                <a:cs typeface="Arial"/>
              </a:rPr>
              <a:t>إذا كان الشخص البالغ داعماً وحريصاً على الرعاية حقاً، وبعد تقييم أن التواصل معه سيكون آمناً، فيمكنك عندئذ إشراك الشخص البالغ في جلسة مشتركة أو جلسة ثنائية. </a:t>
            </a:r>
          </a:p>
          <a:p>
            <a:pPr rtl="1"/>
            <a:endParaRPr lang="ar-SA" baseline="0"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11</a:t>
            </a:fld>
            <a:endParaRPr lang="ar-SA"/>
          </a:p>
        </p:txBody>
      </p:sp>
    </p:spTree>
    <p:extLst>
      <p:ext uri="{BB962C8B-B14F-4D97-AF65-F5344CB8AC3E}">
        <p14:creationId xmlns:p14="http://schemas.microsoft.com/office/powerpoint/2010/main" val="9644712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dirty="0">
                <a:latin typeface="Arial"/>
                <a:cs typeface="Arial"/>
              </a:rPr>
              <a:t>العمل مع أحد الوالدين أو أحد أعضاء العائلة</a:t>
            </a:r>
            <a:endParaRPr lang="ar-SA" b="1" dirty="0"/>
          </a:p>
          <a:p>
            <a:pPr algn="r" rtl="1"/>
            <a:r>
              <a:rPr lang="ar-SA" smtClean="0">
                <a:latin typeface="Arial"/>
                <a:cs typeface="Arial"/>
              </a:rPr>
              <a:t>إذا كنت تتشارك مع أحد والدي الفتاة أو أحد أعضاء عائلتها الآخرين ممن يتمتعون بسلطة اتخاذ القرار، فاحرص ألا تكون غير متسرع في إصدار الأحكام في حوارك.   يتمثل هدفك في فهم الظروف العائلية والظروف البيئية المحيطة التي تساهم في اتخاذ قرار الزواج المبكر. ستحتاج إلى دعم مقدم الرعاية في التفكير بشأن إيجابيات وسلبيات الزواج المبكر ثم تقديم المعلومات عن عواقب الزواج المبكر. وهذه العواقب مماثلة لتلك التي شرحتها للفتاة، ولكن مع تكييفها حسب منظور الشخص البالغ:</a:t>
            </a:r>
          </a:p>
          <a:p>
            <a:pPr rtl="1"/>
            <a:endParaRPr lang="ar-SA" baseline="0" dirty="0"/>
          </a:p>
          <a:p>
            <a:pPr algn="r" rtl="1">
              <a:buFont typeface="Arial" pitchFamily="34" charset="0"/>
              <a:buChar char="•"/>
            </a:pPr>
            <a:r>
              <a:rPr lang="ar-SA" sz="1200" kern="1200" baseline="0" dirty="0">
                <a:solidFill>
                  <a:schemeClr val="tx1"/>
                </a:solidFill>
                <a:latin typeface="Arial"/>
                <a:cs typeface="Arial"/>
              </a:rPr>
              <a:t>  إن الزواج المبكر يقيد حرية الفتيات ويعزلهن عن أقرانهن وينهي تعليمهن مبكراً.</a:t>
            </a:r>
          </a:p>
          <a:p>
            <a:pPr algn="r" rtl="1">
              <a:buFont typeface="Arial" pitchFamily="34" charset="0"/>
              <a:buChar char="•"/>
            </a:pPr>
            <a:r>
              <a:rPr lang="ar-SA" sz="1200" kern="1200" baseline="0" dirty="0">
                <a:solidFill>
                  <a:schemeClr val="tx1"/>
                </a:solidFill>
                <a:latin typeface="Arial"/>
                <a:cs typeface="Arial"/>
              </a:rPr>
              <a:t> غالباً ما يتم تزويج الفتيات برجال أكبر منهن سناً وأكثر خبرة في الممارسة الجنسية؛ فالعرائس الصغيرات يفتقدن إلى القوة</a:t>
            </a:r>
          </a:p>
          <a:p>
            <a:pPr algn="r" rtl="1"/>
            <a:r>
              <a:rPr lang="ar-SA" sz="1200" kern="1200" baseline="0" dirty="0">
                <a:solidFill>
                  <a:schemeClr val="tx1"/>
                </a:solidFill>
                <a:latin typeface="Arial"/>
                <a:cs typeface="Arial"/>
              </a:rPr>
              <a:t>ويكن أكثر احتمالاً للتعرض لعنف الشريك.</a:t>
            </a:r>
          </a:p>
          <a:p>
            <a:pPr algn="r" rtl="1">
              <a:buFont typeface="Arial" pitchFamily="34" charset="0"/>
              <a:buChar char="•"/>
            </a:pPr>
            <a:r>
              <a:rPr lang="ar-SA" sz="1200" kern="1200" baseline="0" dirty="0">
                <a:solidFill>
                  <a:schemeClr val="tx1"/>
                </a:solidFill>
                <a:latin typeface="Arial"/>
                <a:cs typeface="Arial"/>
              </a:rPr>
              <a:t> ويتعرضن لمخاطر الإصابة بفيروس نقص المناعة البشرية وغيره من الإصابات المنقولة عن طريق الجنس. ثمانون في المائة من الجنس غير المحمي بين الفتيات المراهقات في</a:t>
            </a:r>
          </a:p>
          <a:p>
            <a:pPr algn="r" rtl="1"/>
            <a:r>
              <a:rPr lang="ar-SA" sz="1200" kern="1200" baseline="0" dirty="0">
                <a:solidFill>
                  <a:schemeClr val="tx1"/>
                </a:solidFill>
                <a:latin typeface="Arial"/>
                <a:cs typeface="Arial"/>
              </a:rPr>
              <a:t>البلدان النامية يحدث في إطار الزواج.</a:t>
            </a:r>
          </a:p>
          <a:p>
            <a:pPr algn="r" rtl="1">
              <a:buFont typeface="Arial" pitchFamily="34" charset="0"/>
              <a:buChar char="•"/>
            </a:pPr>
            <a:r>
              <a:rPr lang="ar-SA" sz="1200" kern="1200" baseline="0" dirty="0">
                <a:solidFill>
                  <a:schemeClr val="tx1"/>
                </a:solidFill>
                <a:latin typeface="Arial"/>
                <a:cs typeface="Arial"/>
              </a:rPr>
              <a:t> لأنه من المرجح أن تنجب الفتيات المتزوجات في سن صغير خلال العام الأول من الزواج وأجسامهن</a:t>
            </a:r>
          </a:p>
          <a:p>
            <a:pPr algn="r" rtl="1"/>
            <a:r>
              <a:rPr lang="ar-SA" sz="1200" kern="1200" baseline="0" dirty="0">
                <a:solidFill>
                  <a:schemeClr val="tx1"/>
                </a:solidFill>
                <a:latin typeface="Arial"/>
                <a:cs typeface="Arial"/>
              </a:rPr>
              <a:t>قد لا تكون مكتملة النمو، فإنهن أكثر احتمالاً للتعرض لمضاعفات أثناء الولادة.</a:t>
            </a:r>
          </a:p>
          <a:p>
            <a:pPr algn="r" rtl="1">
              <a:buFont typeface="Arial" pitchFamily="34" charset="0"/>
              <a:buChar char="•"/>
            </a:pPr>
            <a:r>
              <a:rPr lang="ar-SA" sz="1200" kern="1200" baseline="0" dirty="0">
                <a:solidFill>
                  <a:schemeClr val="tx1"/>
                </a:solidFill>
                <a:latin typeface="Arial"/>
                <a:cs typeface="Arial"/>
              </a:rPr>
              <a:t>  قدم معلومات عن الإطار القانوني، حيثما كان ذلك ضرورياً. ويجب تقديم هذه المعلومات بطريقة لا تنطوي على تهديد</a:t>
            </a:r>
          </a:p>
          <a:p>
            <a:pPr algn="r" rtl="1"/>
            <a:r>
              <a:rPr lang="ar-SA" sz="1200" kern="1200" baseline="0" dirty="0">
                <a:solidFill>
                  <a:schemeClr val="tx1"/>
                </a:solidFill>
                <a:latin typeface="Arial"/>
                <a:cs typeface="Arial"/>
              </a:rPr>
              <a:t>بحيث لا يتم دفع العائلة لتزويج الفتاة في مكان آخر أو سراً. والقصد من هذا</a:t>
            </a:r>
          </a:p>
          <a:p>
            <a:pPr algn="r" rtl="1"/>
            <a:r>
              <a:rPr lang="ar-SA" sz="1200" kern="1200" baseline="0" dirty="0">
                <a:solidFill>
                  <a:schemeClr val="tx1"/>
                </a:solidFill>
                <a:latin typeface="Arial"/>
                <a:cs typeface="Arial"/>
              </a:rPr>
              <a:t>أن يكون بمثابة حجة للانتظار حتى تكبر الفتاة، حيث سيتم توفير المزيد من وسائل الحماية</a:t>
            </a:r>
          </a:p>
          <a:p>
            <a:pPr algn="r" rtl="1"/>
            <a:r>
              <a:rPr lang="ar-SA" sz="1200" kern="1200" baseline="0" dirty="0">
                <a:solidFill>
                  <a:schemeClr val="tx1"/>
                </a:solidFill>
                <a:latin typeface="Arial"/>
                <a:cs typeface="Arial"/>
              </a:rPr>
              <a:t>للفتاة ولأعضاء عائلتها.</a:t>
            </a:r>
          </a:p>
          <a:p>
            <a:pPr rtl="1"/>
            <a:endParaRPr lang="ar-SA" sz="1200" kern="1200" baseline="0" dirty="0">
              <a:solidFill>
                <a:schemeClr val="tx1"/>
              </a:solidFill>
              <a:latin typeface="Arial"/>
              <a:ea typeface="Arial"/>
              <a:cs typeface="Arial"/>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b="1" baseline="0" dirty="0">
                <a:latin typeface="Arial"/>
                <a:cs typeface="Arial"/>
              </a:rPr>
              <a:t>إذا كان الشخص البالغ الموثوق به ليس من أعضاء العائلة،</a:t>
            </a:r>
            <a:r>
              <a:rPr lang="ar-SA" smtClean="0">
                <a:latin typeface="Arial"/>
                <a:cs typeface="Arial"/>
              </a:rPr>
              <a:t> فقم بالتعاون مع الشخص البالغ بتقييم درجة تأثيره على صناعة القرار في العائلة وقدرته على المشاركة. يمكنك أيضاً بالتعاون مع الشخص البالغ هذا استكشاف ما إذا كان يفكر في أن أحد مقدمي الرعاية للفتاة سيكون مستعداً للتحدث معك، بصفتك العامل الاجتماعي. ومرة أخرى، يُعد تقييم المخاطر في هذا الموقف أمراً مهماً لسلامة الفتاة وسلامة الشخص البالغ الداعم وسلامتك. وإذا اعتقدت أنه من الأمان إشراك مقدم الرعاية، فاحصل على موافقة الفتاة للقيام بذلك وامنحها خيار الحضور في الاجتماع مع مقدم الرعاية الخاص بها. </a:t>
            </a:r>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12</a:t>
            </a:fld>
            <a:endParaRPr lang="ar-SA"/>
          </a:p>
        </p:txBody>
      </p:sp>
    </p:spTree>
    <p:extLst>
      <p:ext uri="{BB962C8B-B14F-4D97-AF65-F5344CB8AC3E}">
        <p14:creationId xmlns:p14="http://schemas.microsoft.com/office/powerpoint/2010/main" val="15859315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في مجموعات صغيرة، ناقش كيف ستقدم المعلومات للفتيات والعملاء ومقدمي الرعاية. ما الموضوعات التي تتوقع أن تكون صعبة؟ كيف تهدف إلى تناول بعض من الموضوعات الأكثر صعوبة تناولاً صحيحاً؟ سوف نقضي حوالي 10 - 15 دقيقة في المجموعات الصغيرة ثم سنجتمع مرة أخرى في المجموعة الأكبر لمشاركة النقاط البارزة لمناقشاتنا. </a:t>
            </a:r>
          </a:p>
          <a:p>
            <a:pPr rtl="1"/>
            <a:endParaRPr lang="ar-SA" baseline="0" dirty="0"/>
          </a:p>
          <a:p>
            <a:pPr algn="r" rtl="1">
              <a:buFont typeface="Arial" pitchFamily="34" charset="0"/>
              <a:buNone/>
            </a:pPr>
            <a:r>
              <a:rPr lang="ar-SA" b="1" dirty="0">
                <a:latin typeface="Arial"/>
                <a:cs typeface="Arial"/>
              </a:rPr>
              <a:t>**ضع الاستجابات المقدمة من المجموعة على لوحة رسم بياني.**</a:t>
            </a:r>
          </a:p>
          <a:p>
            <a:pPr rtl="1">
              <a:buFont typeface="Arial" pitchFamily="34" charset="0"/>
              <a:buNone/>
            </a:pPr>
            <a:endParaRPr lang="ar-SA" b="1" dirty="0"/>
          </a:p>
          <a:p>
            <a:pPr rtl="1"/>
            <a:endParaRPr lang="ar-SA" baseline="0" dirty="0"/>
          </a:p>
          <a:p>
            <a:pPr rtl="1"/>
            <a:endParaRPr lang="ar-SA" baseline="0" dirty="0"/>
          </a:p>
          <a:p>
            <a:pPr rtl="1">
              <a:buFont typeface="Arial" pitchFamily="34" charset="0"/>
              <a:buNone/>
            </a:pPr>
            <a:endParaRPr lang="ar-SA" b="1"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13</a:t>
            </a:fld>
            <a:endParaRPr lang="ar-SA"/>
          </a:p>
        </p:txBody>
      </p:sp>
    </p:spTree>
    <p:extLst>
      <p:ext uri="{BB962C8B-B14F-4D97-AF65-F5344CB8AC3E}">
        <p14:creationId xmlns:p14="http://schemas.microsoft.com/office/powerpoint/2010/main" val="33293517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kern="1200" baseline="0" dirty="0">
                <a:solidFill>
                  <a:schemeClr val="tx1"/>
                </a:solidFill>
                <a:latin typeface="Arial"/>
                <a:cs typeface="Arial"/>
              </a:rPr>
              <a:t>عقب إشراكك الفتاة وأحد والديها أو شخص بالغ آخر موثوق به، إذا ظل من المرجح أن الزواج</a:t>
            </a:r>
          </a:p>
          <a:p>
            <a:pPr algn="r" rtl="1"/>
            <a:r>
              <a:rPr lang="ar-SA" sz="1200" kern="1200" baseline="0" dirty="0">
                <a:solidFill>
                  <a:schemeClr val="tx1"/>
                </a:solidFill>
                <a:latin typeface="Arial"/>
                <a:cs typeface="Arial"/>
              </a:rPr>
              <a:t>سيمضي قدماً، فيجب أن يكون هدفك هو تأهيل الفتاة لاجتياز علاقتها وبيئتها الجديدة بطريقة </a:t>
            </a:r>
          </a:p>
          <a:p>
            <a:pPr algn="r" rtl="1"/>
            <a:r>
              <a:rPr lang="ar-SA" sz="1200" kern="1200" baseline="0" dirty="0">
                <a:solidFill>
                  <a:schemeClr val="tx1"/>
                </a:solidFill>
                <a:latin typeface="Arial"/>
                <a:cs typeface="Arial"/>
              </a:rPr>
              <a:t>تقلل مخاطر تعرضها للعنف ومضاعفات الصحة. </a:t>
            </a:r>
            <a:r>
              <a:rPr lang="ar-SA" sz="1200" b="1" kern="1200" baseline="0" dirty="0">
                <a:solidFill>
                  <a:schemeClr val="tx1"/>
                </a:solidFill>
                <a:latin typeface="Arial"/>
                <a:cs typeface="Arial"/>
              </a:rPr>
              <a:t>نحن نسمي هذا الحد من المخاطر.</a:t>
            </a:r>
            <a:r>
              <a:rPr lang="ar-SA" smtClean="0">
                <a:latin typeface="Arial"/>
                <a:cs typeface="Arial"/>
              </a:rPr>
              <a:t>  </a:t>
            </a:r>
            <a:endParaRPr lang="ar-SA" dirty="0"/>
          </a:p>
          <a:p>
            <a:pPr rtl="1"/>
            <a:endParaRPr lang="ar-SA" dirty="0"/>
          </a:p>
          <a:p>
            <a:pPr algn="r" rtl="1"/>
            <a:r>
              <a:rPr lang="ar-SA" smtClean="0">
                <a:latin typeface="Arial"/>
                <a:cs typeface="Arial"/>
              </a:rPr>
              <a:t>سوف تحتاج إلى:</a:t>
            </a:r>
          </a:p>
          <a:p>
            <a:pPr rtl="1"/>
            <a:endParaRPr lang="ar-SA" baseline="0" dirty="0"/>
          </a:p>
          <a:p>
            <a:pPr algn="r" rtl="1"/>
            <a:r>
              <a:rPr lang="ar-SA" b="1" dirty="0">
                <a:latin typeface="Arial"/>
                <a:cs typeface="Arial"/>
              </a:rPr>
              <a:t>تقييم بالتعاون معها </a:t>
            </a:r>
          </a:p>
          <a:p>
            <a:pPr algn="r" rtl="1"/>
            <a:r>
              <a:rPr lang="ar-SA" sz="1200" kern="1200" baseline="0" dirty="0">
                <a:solidFill>
                  <a:schemeClr val="tx1"/>
                </a:solidFill>
                <a:latin typeface="Arial"/>
                <a:cs typeface="Arial"/>
              </a:rPr>
              <a:t>ما مشاعرها الآن بشأن الزواج؟</a:t>
            </a:r>
          </a:p>
          <a:p>
            <a:pPr algn="r" rtl="1"/>
            <a:r>
              <a:rPr lang="ar-SA" sz="1200" kern="1200" baseline="0" dirty="0">
                <a:solidFill>
                  <a:schemeClr val="tx1"/>
                </a:solidFill>
                <a:latin typeface="Arial"/>
                <a:cs typeface="Arial"/>
              </a:rPr>
              <a:t>ما الأسئلة/الشواغل لديها؟</a:t>
            </a:r>
          </a:p>
          <a:p>
            <a:pPr algn="r" rtl="1"/>
            <a:r>
              <a:rPr lang="ar-SA" sz="1200" kern="1200" baseline="0" dirty="0">
                <a:solidFill>
                  <a:schemeClr val="tx1"/>
                </a:solidFill>
                <a:latin typeface="Arial"/>
                <a:cs typeface="Arial"/>
              </a:rPr>
              <a:t>ما المخاطر المحتملة لها، لا سيما تلك المتعلقة بالسلامة والصحة؟ ويجب أن يتضمن هذا التقييم أسئلة</a:t>
            </a:r>
          </a:p>
          <a:p>
            <a:pPr algn="r" rtl="1"/>
            <a:r>
              <a:rPr lang="ar-SA" sz="1200" kern="1200" baseline="0" dirty="0">
                <a:solidFill>
                  <a:schemeClr val="tx1"/>
                </a:solidFill>
                <a:latin typeface="Arial"/>
                <a:cs typeface="Arial"/>
              </a:rPr>
              <a:t>عن الشخص الذي ستتزوجه، وما إذا كانت تدرك أي علامات على أنه قد يكون مسيئاً.</a:t>
            </a:r>
            <a:endParaRPr lang="ar-SA" b="1" dirty="0"/>
          </a:p>
          <a:p>
            <a:pPr rtl="1"/>
            <a:endParaRPr lang="ar-SA" baseline="0" dirty="0"/>
          </a:p>
          <a:p>
            <a:pPr algn="r" rtl="1"/>
            <a:r>
              <a:rPr lang="ar-SA" b="1" baseline="0" dirty="0">
                <a:latin typeface="Arial"/>
                <a:cs typeface="Arial"/>
              </a:rPr>
              <a:t>خطة السلامة.  </a:t>
            </a:r>
            <a:r>
              <a:rPr lang="ar-SA" smtClean="0">
                <a:latin typeface="Arial"/>
                <a:cs typeface="Arial"/>
              </a:rPr>
              <a:t>استخدم تقييمك في تنفيذ خطة سلامة معها (تم تناولها في الوحدة 12) إذا حددتما معاً أنه توجد مخاطر سلامة حالية أو محتملة من زوجها المستقبلي أو أعضاء عائلتها أو أعضاء المجتمع. </a:t>
            </a:r>
          </a:p>
          <a:p>
            <a:pPr rtl="1"/>
            <a:endParaRPr lang="ar-SA" baseline="0" dirty="0"/>
          </a:p>
          <a:p>
            <a:pPr algn="r" rtl="1"/>
            <a:r>
              <a:rPr lang="ar-SA" b="1" baseline="0" dirty="0">
                <a:latin typeface="Arial"/>
                <a:cs typeface="Arial"/>
              </a:rPr>
              <a:t>تقديم المعلومات وإجراء الإحالات المحتملة</a:t>
            </a:r>
          </a:p>
          <a:p>
            <a:pPr algn="r" rtl="1"/>
            <a:r>
              <a:rPr lang="ar-SA" sz="1200" b="1" kern="1200" baseline="0" dirty="0">
                <a:solidFill>
                  <a:schemeClr val="tx1"/>
                </a:solidFill>
                <a:latin typeface="Arial"/>
                <a:cs typeface="Arial"/>
              </a:rPr>
              <a:t>الصحة الإنجابية. </a:t>
            </a:r>
            <a:r>
              <a:rPr lang="ar-SA" sz="1200" kern="1200" baseline="0" dirty="0">
                <a:solidFill>
                  <a:schemeClr val="tx1"/>
                </a:solidFill>
                <a:latin typeface="Arial"/>
                <a:cs typeface="Arial"/>
              </a:rPr>
              <a:t>من المهم للغاية أن تناقش وتساعد الفتاة على فهم</a:t>
            </a:r>
          </a:p>
          <a:p>
            <a:pPr algn="r" rtl="1"/>
            <a:r>
              <a:rPr lang="ar-SA" sz="1200" kern="1200" baseline="0" dirty="0">
                <a:solidFill>
                  <a:schemeClr val="tx1"/>
                </a:solidFill>
                <a:latin typeface="Arial"/>
                <a:cs typeface="Arial"/>
              </a:rPr>
              <a:t>صحتها الجنسية والإنجابية. إذا شعرت أنك لا تتمتع بالمهارات أو المعرفة المناسبة للقيام بذلك، فتأكد</a:t>
            </a:r>
          </a:p>
          <a:p>
            <a:pPr algn="r" rtl="1"/>
            <a:r>
              <a:rPr lang="ar-SA" sz="1200" kern="1200" baseline="0" dirty="0">
                <a:solidFill>
                  <a:schemeClr val="tx1"/>
                </a:solidFill>
                <a:latin typeface="Arial"/>
                <a:cs typeface="Arial"/>
              </a:rPr>
              <a:t>من تحديد خبير صحة إنجابية يمكنه توفير هذه المعلومات، واحصل على موافقة الفتاة</a:t>
            </a:r>
          </a:p>
          <a:p>
            <a:pPr algn="r" rtl="1"/>
            <a:r>
              <a:rPr lang="ar-SA" sz="1200" kern="1200" baseline="0" dirty="0">
                <a:solidFill>
                  <a:schemeClr val="tx1"/>
                </a:solidFill>
                <a:latin typeface="Arial"/>
                <a:cs typeface="Arial"/>
              </a:rPr>
              <a:t>لجعل هذا الشخص يتحدث إليها. سيكون من المهم أن تفهم الحمل ووسائل منع</a:t>
            </a:r>
          </a:p>
          <a:p>
            <a:pPr algn="r" rtl="1"/>
            <a:r>
              <a:rPr lang="ar-SA" sz="1200" kern="1200" baseline="0" dirty="0">
                <a:solidFill>
                  <a:schemeClr val="tx1"/>
                </a:solidFill>
                <a:latin typeface="Arial"/>
                <a:cs typeface="Arial"/>
              </a:rPr>
              <a:t>الحمل. تحتاج أيضاً إلى التأكد من أنها تفهم أن الجنس، حتى في إطار العلاقة الزوجية، يجب أن يكون</a:t>
            </a:r>
          </a:p>
          <a:p>
            <a:pPr algn="r" rtl="1"/>
            <a:r>
              <a:rPr lang="ar-SA" sz="1200" kern="1200" baseline="0" dirty="0">
                <a:solidFill>
                  <a:schemeClr val="tx1"/>
                </a:solidFill>
                <a:latin typeface="Arial"/>
                <a:cs typeface="Arial"/>
              </a:rPr>
              <a:t>بالتراضي. ويمكنك أنت أو خبير الصحة الإنجابية التدريب معها على كيفية التواصل مع</a:t>
            </a:r>
          </a:p>
          <a:p>
            <a:pPr algn="r" rtl="1"/>
            <a:r>
              <a:rPr lang="ar-SA" sz="1200" kern="1200" baseline="0" dirty="0">
                <a:solidFill>
                  <a:schemeClr val="tx1"/>
                </a:solidFill>
                <a:latin typeface="Arial"/>
                <a:cs typeface="Arial"/>
              </a:rPr>
              <a:t>زوجها الجديد بخصوص ممارسة الجنس. إذا كانت لدى منظمتك أنشطة جماعية أو جلسات تثقيفية</a:t>
            </a:r>
          </a:p>
          <a:p>
            <a:pPr algn="r" rtl="1"/>
            <a:r>
              <a:rPr lang="ar-SA" sz="1200" kern="1200" baseline="0" dirty="0">
                <a:solidFill>
                  <a:schemeClr val="tx1"/>
                </a:solidFill>
                <a:latin typeface="Arial"/>
                <a:cs typeface="Arial"/>
              </a:rPr>
              <a:t>للفتيات المراهقات التي تتيح معلومات عن الصحة الإنجابية، فيمكنك أيضاً إحالتها. أو يمكن لمنظمتك الترتيب لحضور خبير صحة إنجابية إلى مركزك لتقديم</a:t>
            </a:r>
          </a:p>
          <a:p>
            <a:pPr algn="r" rtl="1"/>
            <a:r>
              <a:rPr lang="ar-SA" sz="1200" kern="1200" baseline="0" dirty="0">
                <a:solidFill>
                  <a:schemeClr val="tx1"/>
                </a:solidFill>
                <a:latin typeface="Arial"/>
                <a:cs typeface="Arial"/>
              </a:rPr>
              <a:t>جلسة تثقيفية إلى مجموعات الفتيات، بصفة منتظمة.</a:t>
            </a:r>
          </a:p>
          <a:p>
            <a:pPr algn="r" rtl="1"/>
            <a:r>
              <a:rPr lang="ar-SA" sz="1200" b="1" kern="1200" baseline="0" dirty="0">
                <a:solidFill>
                  <a:schemeClr val="tx1"/>
                </a:solidFill>
                <a:latin typeface="Arial"/>
                <a:cs typeface="Arial"/>
              </a:rPr>
              <a:t>المعلومات القانونية/الدعم. </a:t>
            </a:r>
            <a:r>
              <a:rPr lang="ar-SA" sz="1200" kern="1200" baseline="0" dirty="0">
                <a:solidFill>
                  <a:schemeClr val="tx1"/>
                </a:solidFill>
                <a:latin typeface="Arial"/>
                <a:cs typeface="Arial"/>
              </a:rPr>
              <a:t>اعتماداً على السياق، ربما تحتاج أيضاً إلى تزويدها بمعلومات</a:t>
            </a:r>
          </a:p>
          <a:p>
            <a:pPr algn="r" rtl="1"/>
            <a:r>
              <a:rPr lang="ar-SA" sz="1200" kern="1200" baseline="0" dirty="0">
                <a:solidFill>
                  <a:schemeClr val="tx1"/>
                </a:solidFill>
                <a:latin typeface="Arial"/>
                <a:cs typeface="Arial"/>
              </a:rPr>
              <a:t>قانونية أو إجراء إحالة إلى منظمة يمكنها تقديم هذه المعلومات. ويجب أن تكون لديها معلومات</a:t>
            </a:r>
          </a:p>
          <a:p>
            <a:pPr algn="r" rtl="1"/>
            <a:r>
              <a:rPr lang="ar-SA" sz="1200" kern="1200" baseline="0" dirty="0">
                <a:solidFill>
                  <a:schemeClr val="tx1"/>
                </a:solidFill>
                <a:latin typeface="Arial"/>
                <a:cs typeface="Arial"/>
              </a:rPr>
              <a:t>قانونية دقيقة عن حقوقها وسبل حمايتها بموجب القانون الوطني والقانون العرفي، بما في ذلك إذا كانت ترغب</a:t>
            </a:r>
          </a:p>
          <a:p>
            <a:pPr algn="r" rtl="1"/>
            <a:r>
              <a:rPr lang="ar-SA" sz="1200" kern="1200" baseline="0" dirty="0">
                <a:solidFill>
                  <a:schemeClr val="tx1"/>
                </a:solidFill>
                <a:latin typeface="Arial"/>
                <a:cs typeface="Arial"/>
              </a:rPr>
              <a:t>في منع إتمام الزواج، أو إذا كانت تريد بعد زواجها مباشرة أن تنفصل أو تحصل على</a:t>
            </a:r>
          </a:p>
          <a:p>
            <a:pPr algn="r" rtl="1"/>
            <a:r>
              <a:rPr lang="ar-SA" sz="1200" kern="1200" baseline="0" dirty="0">
                <a:solidFill>
                  <a:schemeClr val="tx1"/>
                </a:solidFill>
                <a:latin typeface="Arial"/>
                <a:cs typeface="Arial"/>
              </a:rPr>
              <a:t>طلاق رسمي.</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العمل على مشاركة الفتاة في الخدمات </a:t>
            </a:r>
            <a:r>
              <a:rPr lang="ar-SA" sz="1200" kern="1200" baseline="0" dirty="0">
                <a:solidFill>
                  <a:schemeClr val="tx1"/>
                </a:solidFill>
                <a:latin typeface="Arial"/>
                <a:cs typeface="Arial"/>
              </a:rPr>
              <a:t>بحيث يمكنك أنت (أو منظمتك) الحفاظ على</a:t>
            </a:r>
          </a:p>
          <a:p>
            <a:pPr algn="r" rtl="1"/>
            <a:r>
              <a:rPr lang="ar-SA" sz="1200" kern="1200" baseline="0" dirty="0">
                <a:solidFill>
                  <a:schemeClr val="tx1"/>
                </a:solidFill>
                <a:latin typeface="Arial"/>
                <a:cs typeface="Arial"/>
              </a:rPr>
              <a:t>علاقة معها وإتاحة الفرص لها لتكون متواجدة بالقرب من الفتيات الأخريات وتكوين الصداقات وبناء</a:t>
            </a:r>
          </a:p>
          <a:p>
            <a:pPr algn="r" rtl="1"/>
            <a:r>
              <a:rPr lang="ar-SA" sz="1200" kern="1200" baseline="0" dirty="0">
                <a:solidFill>
                  <a:schemeClr val="tx1"/>
                </a:solidFill>
                <a:latin typeface="Arial"/>
                <a:cs typeface="Arial"/>
              </a:rPr>
              <a:t>شبكة دعم اجتماعية.</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مساعدة الفتاة على تحديد شخص داعم في حياتها. </a:t>
            </a:r>
            <a:r>
              <a:rPr lang="ar-SA" sz="1200" kern="1200" baseline="0" dirty="0">
                <a:solidFill>
                  <a:schemeClr val="tx1"/>
                </a:solidFill>
                <a:latin typeface="Arial"/>
                <a:cs typeface="Arial"/>
              </a:rPr>
              <a:t>من الأفضل إذا كان هذا الشخص يمكنها رؤيته بصفة</a:t>
            </a:r>
          </a:p>
          <a:p>
            <a:pPr algn="r" rtl="1"/>
            <a:r>
              <a:rPr lang="ar-SA" sz="1200" kern="1200" baseline="0" dirty="0">
                <a:solidFill>
                  <a:schemeClr val="tx1"/>
                </a:solidFill>
                <a:latin typeface="Arial"/>
                <a:cs typeface="Arial"/>
              </a:rPr>
              <a:t>دائمة ويمكنها التحدث معه عن همومها ومخاوفها ومشاكلها.</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مساعدتها على تحديد إستراتيجيات التعامل الإيجابية. </a:t>
            </a:r>
            <a:r>
              <a:rPr lang="ar-SA" sz="1200" kern="1200" baseline="0" dirty="0">
                <a:solidFill>
                  <a:schemeClr val="tx1"/>
                </a:solidFill>
                <a:latin typeface="Arial"/>
                <a:cs typeface="Arial"/>
              </a:rPr>
              <a:t>اسأل الفتاة ما الذي تفعله حالياً لمساعدة نفسها عندما</a:t>
            </a:r>
          </a:p>
          <a:p>
            <a:pPr algn="r" rtl="1"/>
            <a:r>
              <a:rPr lang="ar-SA" sz="1200" kern="1200" baseline="0" dirty="0">
                <a:solidFill>
                  <a:schemeClr val="tx1"/>
                </a:solidFill>
                <a:latin typeface="Arial"/>
                <a:cs typeface="Arial"/>
              </a:rPr>
              <a:t>تشعر بالحزن أو الانزعاج. ساعدها على التواصل مع الممارسات القائمة وساعدها على تحديد ممارسات جديدة تقوم على</a:t>
            </a:r>
          </a:p>
          <a:p>
            <a:pPr algn="r" rtl="1"/>
            <a:r>
              <a:rPr lang="ar-SA" sz="1200" kern="1200" baseline="0" dirty="0">
                <a:solidFill>
                  <a:schemeClr val="tx1"/>
                </a:solidFill>
                <a:latin typeface="Arial"/>
                <a:cs typeface="Arial"/>
              </a:rPr>
              <a:t>مصادر الدعم لديها في حياتها والأنشطة التي تجلب لها المتعة أو الهدوء والتي تقوم على نقاط قوتها.</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المناصرة من أجل الفتاة. </a:t>
            </a:r>
            <a:r>
              <a:rPr lang="ar-SA" sz="1200" kern="1200" baseline="0" dirty="0">
                <a:solidFill>
                  <a:schemeClr val="tx1"/>
                </a:solidFill>
                <a:latin typeface="Arial"/>
                <a:cs typeface="Arial"/>
              </a:rPr>
              <a:t>تحدث، إذا كان ذلك من الأمان، مع أحد الوالدين أو مقدم الرعاية أو الشخص البالغ الداعم عن الوسائل</a:t>
            </a:r>
          </a:p>
          <a:p>
            <a:pPr algn="r" rtl="1"/>
            <a:r>
              <a:rPr lang="ar-SA" sz="1200" kern="1200" baseline="0" dirty="0">
                <a:solidFill>
                  <a:schemeClr val="tx1"/>
                </a:solidFill>
                <a:latin typeface="Arial"/>
                <a:cs typeface="Arial"/>
              </a:rPr>
              <a:t>التي يتعين من خلالها أخذ المصالح المثلى للفتاة بعين الاعتبار خلال مفاوضات الزواج مثل الحفاظ على حقها في الحصول على</a:t>
            </a:r>
          </a:p>
          <a:p>
            <a:pPr algn="r" rtl="1"/>
            <a:r>
              <a:rPr lang="ar-SA" sz="1200" kern="1200" baseline="0" dirty="0">
                <a:solidFill>
                  <a:schemeClr val="tx1"/>
                </a:solidFill>
                <a:latin typeface="Arial"/>
                <a:cs typeface="Arial"/>
              </a:rPr>
              <a:t>التعليم والرعاية الصحية.</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مواصلة إشراك شخص بالغ داعم. </a:t>
            </a:r>
            <a:r>
              <a:rPr lang="ar-SA" sz="1200" kern="1200" baseline="0" dirty="0">
                <a:solidFill>
                  <a:schemeClr val="tx1"/>
                </a:solidFill>
                <a:latin typeface="Arial"/>
                <a:cs typeface="Arial"/>
              </a:rPr>
              <a:t>إذا كان التحضير للزواج جارٍ على قدم وساق، فمن المهم للغاية أيضاً أن يكون لدى</a:t>
            </a:r>
          </a:p>
          <a:p>
            <a:pPr algn="r" rtl="1"/>
            <a:r>
              <a:rPr lang="ar-SA" sz="1200" kern="1200" baseline="0" dirty="0">
                <a:solidFill>
                  <a:schemeClr val="tx1"/>
                </a:solidFill>
                <a:latin typeface="Arial"/>
                <a:cs typeface="Arial"/>
              </a:rPr>
              <a:t>الفتاة شخص بالغ داعم في حياتها. ويمكنك، إذا كان من الأمان القيام بذلك، المناقشة مع أحد الوالدين أو مقدم الرعاية أو</a:t>
            </a:r>
          </a:p>
          <a:p>
            <a:pPr algn="r" rtl="1"/>
            <a:r>
              <a:rPr lang="ar-SA" sz="1200" kern="1200" baseline="0" dirty="0">
                <a:solidFill>
                  <a:schemeClr val="tx1"/>
                </a:solidFill>
                <a:latin typeface="Arial"/>
                <a:cs typeface="Arial"/>
              </a:rPr>
              <a:t>شخص بالغ آخر موثوق به لضمان أنه يعلم عواقب الزواج المبكر وبعض مخاطر السلامة</a:t>
            </a:r>
          </a:p>
          <a:p>
            <a:pPr algn="r" rtl="1"/>
            <a:r>
              <a:rPr lang="ar-SA" sz="1200" kern="1200" baseline="0" dirty="0">
                <a:solidFill>
                  <a:schemeClr val="tx1"/>
                </a:solidFill>
                <a:latin typeface="Arial"/>
                <a:cs typeface="Arial"/>
              </a:rPr>
              <a:t>وكيفية دعم الفتاة للمضي قدماً.</a:t>
            </a:r>
          </a:p>
          <a:p>
            <a:pPr rtl="1"/>
            <a:endParaRPr lang="ar-SA" baseline="0"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14</a:t>
            </a:fld>
            <a:endParaRPr lang="ar-SA"/>
          </a:p>
        </p:txBody>
      </p:sp>
    </p:spTree>
    <p:extLst>
      <p:ext uri="{BB962C8B-B14F-4D97-AF65-F5344CB8AC3E}">
        <p14:creationId xmlns:p14="http://schemas.microsoft.com/office/powerpoint/2010/main" val="23734312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kern="1200" baseline="0" dirty="0">
                <a:solidFill>
                  <a:schemeClr val="tx1"/>
                </a:solidFill>
                <a:latin typeface="Arial"/>
                <a:cs typeface="Arial"/>
              </a:rPr>
              <a:t>الفتيات المتزوجات بالفعل ولا يسعين حالياً للحصول على خدماتك كناجيات من العنف يحتجن أيضاً إلى</a:t>
            </a:r>
          </a:p>
          <a:p>
            <a:pPr algn="r" rtl="1"/>
            <a:r>
              <a:rPr lang="ar-SA" sz="1200" kern="1200" baseline="0" dirty="0">
                <a:solidFill>
                  <a:schemeClr val="tx1"/>
                </a:solidFill>
                <a:latin typeface="Arial"/>
                <a:cs typeface="Arial"/>
              </a:rPr>
              <a:t>دعمنا. إذا كانت منظمتك تعمل بالفعل مع الفتيات المراهقات أو تخطط لذلك، فأتح الفرصة</a:t>
            </a:r>
          </a:p>
          <a:p>
            <a:pPr algn="r" rtl="1"/>
            <a:r>
              <a:rPr lang="ar-SA" sz="1200" kern="1200" baseline="0" dirty="0">
                <a:solidFill>
                  <a:schemeClr val="tx1"/>
                </a:solidFill>
                <a:latin typeface="Arial"/>
                <a:cs typeface="Arial"/>
              </a:rPr>
              <a:t>والمجال للفتيات المتزوجات للمشاركة في الخدمات الجماعية، الأمر الذي يمكن أن يتيح في نهاية المطاف المشاركة</a:t>
            </a:r>
          </a:p>
          <a:p>
            <a:pPr algn="r" rtl="1"/>
            <a:r>
              <a:rPr lang="ar-SA" sz="1200" kern="1200" baseline="0" dirty="0">
                <a:solidFill>
                  <a:schemeClr val="tx1"/>
                </a:solidFill>
                <a:latin typeface="Arial"/>
                <a:cs typeface="Arial"/>
              </a:rPr>
              <a:t>الفردية معهن بحيث يمكنك تقديم الدعم فيما يتعلق بموقفهن كزوجات وأمهات صغيرات السن.</a:t>
            </a:r>
          </a:p>
          <a:p>
            <a:pPr algn="r" rtl="1"/>
            <a:r>
              <a:rPr lang="ar-SA" sz="1200" kern="1200" baseline="0" dirty="0">
                <a:solidFill>
                  <a:schemeClr val="tx1"/>
                </a:solidFill>
                <a:latin typeface="Arial"/>
                <a:cs typeface="Arial"/>
              </a:rPr>
              <a:t>فور موافقة الفتاة على خدمات الأفراد، يجب أن ينصب تركيز الاستجابات الخاصة بالأفراد على فهم</a:t>
            </a:r>
          </a:p>
          <a:p>
            <a:pPr algn="r" rtl="1"/>
            <a:r>
              <a:rPr lang="ar-SA" sz="1200" kern="1200" baseline="0" dirty="0">
                <a:solidFill>
                  <a:schemeClr val="tx1"/>
                </a:solidFill>
                <a:latin typeface="Arial"/>
                <a:cs typeface="Arial"/>
              </a:rPr>
              <a:t>الاحتياجات الحالية للفتاة والاستجابة لها ودعمها وتقليل مخاطر تعرضها للعنف والمضاعفات الصحية.</a:t>
            </a:r>
          </a:p>
          <a:p>
            <a:pPr algn="r" rtl="1"/>
            <a:r>
              <a:rPr lang="ar-SA" sz="1200" kern="1200" baseline="0" dirty="0">
                <a:solidFill>
                  <a:schemeClr val="tx1"/>
                </a:solidFill>
                <a:latin typeface="Arial"/>
                <a:cs typeface="Arial"/>
              </a:rPr>
              <a:t>ومع هذه الحالات، يمكنك استخدام نهج قياسي يركز على الناجيات في إدارة الحالات، مع تركيز التقييم</a:t>
            </a:r>
          </a:p>
          <a:p>
            <a:pPr algn="r" rtl="1"/>
            <a:r>
              <a:rPr lang="ar-SA" sz="1200" kern="1200" baseline="0" dirty="0">
                <a:solidFill>
                  <a:schemeClr val="tx1"/>
                </a:solidFill>
                <a:latin typeface="Arial"/>
                <a:cs typeface="Arial"/>
              </a:rPr>
              <a:t>على السلامة والصحة والحالة النفسية والاجتماعية والرفاهية الاقتصادية. ومن بين نقاط التقييم الأساسية التي تحتاج إلى</a:t>
            </a:r>
          </a:p>
          <a:p>
            <a:pPr algn="r" rtl="1"/>
            <a:r>
              <a:rPr lang="ar-SA" sz="1200" kern="1200" baseline="0" dirty="0">
                <a:solidFill>
                  <a:schemeClr val="tx1"/>
                </a:solidFill>
                <a:latin typeface="Arial"/>
                <a:cs typeface="Arial"/>
              </a:rPr>
              <a:t>أن تكون على دراية بها بشكل خاص:</a:t>
            </a:r>
          </a:p>
          <a:p>
            <a:pPr rtl="1"/>
            <a:endParaRPr lang="ar-SA" sz="1200" kern="1200" baseline="0" dirty="0">
              <a:solidFill>
                <a:schemeClr val="tx1"/>
              </a:solidFill>
              <a:latin typeface="Arial"/>
              <a:ea typeface="Arial"/>
              <a:cs typeface="Arial"/>
            </a:endParaRPr>
          </a:p>
          <a:p>
            <a:pPr algn="r" rtl="1">
              <a:buFont typeface="Arial" pitchFamily="34" charset="0"/>
              <a:buChar char="•"/>
            </a:pPr>
            <a:r>
              <a:rPr lang="ar-SA" sz="1200" kern="1200" baseline="0" dirty="0">
                <a:solidFill>
                  <a:schemeClr val="tx1"/>
                </a:solidFill>
                <a:latin typeface="Arial"/>
                <a:cs typeface="Arial"/>
              </a:rPr>
              <a:t> العلاقة الجنسية: هل يوجد إجبار على ممارسة الجنس في إطار العلاقة الزوجية؟ هل تشعر بآلام بسبب الجماع؟</a:t>
            </a:r>
          </a:p>
          <a:p>
            <a:pPr algn="r" rtl="1"/>
            <a:r>
              <a:rPr lang="ar-SA" sz="1200" kern="1200" baseline="0" dirty="0">
                <a:solidFill>
                  <a:schemeClr val="tx1"/>
                </a:solidFill>
                <a:latin typeface="Arial"/>
                <a:cs typeface="Arial"/>
              </a:rPr>
              <a:t>هل توجد مخاطر الإصابة بفيروس نقص المناعة البشرية؟</a:t>
            </a:r>
          </a:p>
          <a:p>
            <a:pPr algn="r" rtl="1">
              <a:buFont typeface="Arial" pitchFamily="34" charset="0"/>
              <a:buChar char="•"/>
            </a:pPr>
            <a:r>
              <a:rPr lang="ar-SA" sz="1200" kern="1200" baseline="0" dirty="0">
                <a:solidFill>
                  <a:schemeClr val="tx1"/>
                </a:solidFill>
                <a:latin typeface="Arial"/>
                <a:cs typeface="Arial"/>
              </a:rPr>
              <a:t> فهم الفتاة للصحة الإنجابية وطبيعة جسمها.</a:t>
            </a:r>
          </a:p>
          <a:p>
            <a:pPr algn="r" rtl="1">
              <a:buFont typeface="Arial" pitchFamily="34" charset="0"/>
              <a:buChar char="•"/>
            </a:pPr>
            <a:r>
              <a:rPr lang="ar-SA" sz="1200" kern="1200" baseline="0" dirty="0">
                <a:solidFill>
                  <a:schemeClr val="tx1"/>
                </a:solidFill>
                <a:latin typeface="Arial"/>
                <a:cs typeface="Arial"/>
              </a:rPr>
              <a:t> الحمل: هل الفتاة حامل؟ إذا كانت حاملاً، فماذا تريد أن تفعل؟ هل حظيت برعاية طبية مناسبة؟ هل</a:t>
            </a:r>
          </a:p>
          <a:p>
            <a:pPr algn="r" rtl="1"/>
            <a:r>
              <a:rPr lang="ar-SA" sz="1200" kern="1200" baseline="0" dirty="0">
                <a:solidFill>
                  <a:schemeClr val="tx1"/>
                </a:solidFill>
                <a:latin typeface="Arial"/>
                <a:cs typeface="Arial"/>
              </a:rPr>
              <a:t>لديها أي شخص يساعدها أثناء الحمل؟ هل لدى الفتاة أطفال آخرون و/أو هل تعرف كيفية</a:t>
            </a:r>
          </a:p>
          <a:p>
            <a:pPr algn="r" rtl="1"/>
            <a:r>
              <a:rPr lang="ar-SA" sz="1200" kern="1200" baseline="0" dirty="0">
                <a:solidFill>
                  <a:schemeClr val="tx1"/>
                </a:solidFill>
                <a:latin typeface="Arial"/>
                <a:cs typeface="Arial"/>
              </a:rPr>
              <a:t>توفير الرعاية لطفل مولود؟</a:t>
            </a:r>
          </a:p>
          <a:p>
            <a:pPr algn="r" rtl="1">
              <a:buFont typeface="Arial" pitchFamily="34" charset="0"/>
              <a:buChar char="•"/>
            </a:pPr>
            <a:r>
              <a:rPr lang="ar-SA" sz="1200" kern="1200" baseline="0" dirty="0">
                <a:solidFill>
                  <a:schemeClr val="tx1"/>
                </a:solidFill>
                <a:latin typeface="Arial"/>
                <a:cs typeface="Arial"/>
              </a:rPr>
              <a:t> هل يوجد عنف من الشريك؟</a:t>
            </a:r>
          </a:p>
          <a:p>
            <a:pPr algn="r" rtl="1">
              <a:buFont typeface="Arial" pitchFamily="34" charset="0"/>
              <a:buChar char="•"/>
            </a:pPr>
            <a:r>
              <a:rPr lang="ar-SA" sz="1200" kern="1200" baseline="0" dirty="0">
                <a:solidFill>
                  <a:schemeClr val="tx1"/>
                </a:solidFill>
                <a:latin typeface="Arial"/>
                <a:cs typeface="Arial"/>
              </a:rPr>
              <a:t> هل يوجد عنف من أعضاء العائلة الآخرين؟</a:t>
            </a:r>
          </a:p>
          <a:p>
            <a:pPr algn="r" rtl="1">
              <a:buFont typeface="Arial" pitchFamily="34" charset="0"/>
              <a:buChar char="•"/>
            </a:pPr>
            <a:r>
              <a:rPr lang="ar-SA" sz="1200" kern="1200" baseline="0" dirty="0">
                <a:solidFill>
                  <a:schemeClr val="tx1"/>
                </a:solidFill>
                <a:latin typeface="Arial"/>
                <a:cs typeface="Arial"/>
              </a:rPr>
              <a:t> الحصول على المال: من الذي يكسبه؟ من بيده مقاليد الأمور؟</a:t>
            </a:r>
            <a:endParaRPr lang="ar-SA" dirty="0"/>
          </a:p>
          <a:p>
            <a:pPr rtl="1">
              <a:buClr>
                <a:schemeClr val="accent4">
                  <a:lumMod val="75000"/>
                </a:schemeClr>
              </a:buClr>
              <a:buFont typeface="Arial" panose="020B0604020202020204" pitchFamily="34" charset="0"/>
              <a:buNone/>
            </a:pPr>
            <a:endParaRPr lang="ar-SA" dirty="0"/>
          </a:p>
          <a:p>
            <a:pPr algn="r" rtl="1"/>
            <a:r>
              <a:rPr lang="ar-SA" smtClean="0">
                <a:latin typeface="Arial"/>
                <a:cs typeface="Arial"/>
              </a:rPr>
              <a:t>سيعمل تقييمك على تزويد عملية وضع خطة إجراءات بمجموعة من الاستجابات. يجب عليك أيضاً أن:</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توفر المعلومات للفتاة عن:</a:t>
            </a:r>
          </a:p>
          <a:p>
            <a:pPr algn="r" rtl="1">
              <a:buFont typeface="Arial" pitchFamily="34" charset="0"/>
              <a:buChar char="•"/>
            </a:pPr>
            <a:r>
              <a:rPr lang="ar-SA" sz="1200" kern="1200" baseline="0" dirty="0">
                <a:solidFill>
                  <a:schemeClr val="tx1"/>
                </a:solidFill>
                <a:latin typeface="Arial"/>
                <a:cs typeface="Arial"/>
              </a:rPr>
              <a:t> الصحة والسلامة والعواقب النفسية والاجتماعية للزواج المبكر</a:t>
            </a:r>
          </a:p>
          <a:p>
            <a:pPr algn="r" rtl="1">
              <a:buFont typeface="Arial" pitchFamily="34" charset="0"/>
              <a:buChar char="•"/>
            </a:pPr>
            <a:r>
              <a:rPr lang="ar-SA" sz="1200" kern="1200" baseline="0" dirty="0">
                <a:solidFill>
                  <a:schemeClr val="tx1"/>
                </a:solidFill>
                <a:latin typeface="Arial"/>
                <a:cs typeface="Arial"/>
              </a:rPr>
              <a:t> خدمات الصحة والصحة الإنجابية وخدمات السلامة والوقاية والخدمات النفسية والاجتماعية وأي</a:t>
            </a:r>
          </a:p>
          <a:p>
            <a:pPr algn="r" rtl="1"/>
            <a:r>
              <a:rPr lang="ar-SA" sz="1200" kern="1200" baseline="0" dirty="0">
                <a:solidFill>
                  <a:schemeClr val="tx1"/>
                </a:solidFill>
                <a:latin typeface="Arial"/>
                <a:cs typeface="Arial"/>
              </a:rPr>
              <a:t>دعم آخر ذي صلة متاح</a:t>
            </a:r>
          </a:p>
          <a:p>
            <a:pPr algn="r" rtl="1">
              <a:buFont typeface="Arial" pitchFamily="34" charset="0"/>
              <a:buChar char="•"/>
            </a:pPr>
            <a:r>
              <a:rPr lang="ar-SA" sz="1200" kern="1200" baseline="0" dirty="0">
                <a:solidFill>
                  <a:schemeClr val="tx1"/>
                </a:solidFill>
                <a:latin typeface="Arial"/>
                <a:cs typeface="Arial"/>
              </a:rPr>
              <a:t> الاستشارات أو الخدمات القانونية بحيث يمكنها فهم حقوقها في إطار الزواج والخيارات المتاحة إذا</a:t>
            </a:r>
          </a:p>
          <a:p>
            <a:pPr algn="r" rtl="1"/>
            <a:r>
              <a:rPr lang="ar-SA" sz="1200" kern="1200" baseline="0" dirty="0">
                <a:solidFill>
                  <a:schemeClr val="tx1"/>
                </a:solidFill>
                <a:latin typeface="Arial"/>
                <a:cs typeface="Arial"/>
              </a:rPr>
              <a:t>أرادت أن تنفصل.</a:t>
            </a:r>
          </a:p>
          <a:p>
            <a:pPr algn="r" rtl="1">
              <a:buFont typeface="Arial" pitchFamily="34" charset="0"/>
              <a:buChar char="•"/>
            </a:pPr>
            <a:r>
              <a:rPr lang="ar-SA" sz="1200" kern="1200" baseline="0" dirty="0">
                <a:solidFill>
                  <a:schemeClr val="tx1"/>
                </a:solidFill>
                <a:latin typeface="Arial"/>
                <a:cs typeface="Arial"/>
              </a:rPr>
              <a:t> تنفيذ تخطيط السلامة.</a:t>
            </a:r>
          </a:p>
          <a:p>
            <a:pPr algn="r" rtl="1">
              <a:buFont typeface="Arial" pitchFamily="34" charset="0"/>
              <a:buChar char="•"/>
            </a:pPr>
            <a:r>
              <a:rPr lang="ar-SA" sz="1200" kern="1200" baseline="0" dirty="0">
                <a:solidFill>
                  <a:schemeClr val="tx1"/>
                </a:solidFill>
                <a:latin typeface="Arial"/>
                <a:cs typeface="Arial"/>
              </a:rPr>
              <a:t> مساعدة الفتاة على تحديد شخص داعم في حياتها. من الأفضل إذا كان هذا الشخص يمكنها رؤيته بصفة</a:t>
            </a:r>
          </a:p>
          <a:p>
            <a:pPr algn="r" rtl="1"/>
            <a:r>
              <a:rPr lang="ar-SA" sz="1200" kern="1200" baseline="0" dirty="0">
                <a:solidFill>
                  <a:schemeClr val="tx1"/>
                </a:solidFill>
                <a:latin typeface="Arial"/>
                <a:cs typeface="Arial"/>
              </a:rPr>
              <a:t>دائمة ويمكنها التحدث معه عن قلاقلها ومخاوفها ومشكلاتها.</a:t>
            </a:r>
          </a:p>
          <a:p>
            <a:pPr algn="r" rtl="1">
              <a:buFont typeface="Arial" pitchFamily="34" charset="0"/>
              <a:buChar char="•"/>
            </a:pPr>
            <a:r>
              <a:rPr lang="ar-SA" sz="1200" kern="1200" baseline="0" dirty="0">
                <a:solidFill>
                  <a:schemeClr val="tx1"/>
                </a:solidFill>
                <a:latin typeface="Arial"/>
                <a:cs typeface="Arial"/>
              </a:rPr>
              <a:t> مساعدتها على تحديد إستراتيجيات التعامل الإيجابية. وهذا يمكن أن يكون سهلاً كسؤالها ما الذي تود فعله،</a:t>
            </a:r>
          </a:p>
          <a:p>
            <a:pPr algn="r" rtl="1"/>
            <a:r>
              <a:rPr lang="ar-SA" sz="1200" kern="1200" baseline="0" dirty="0">
                <a:solidFill>
                  <a:schemeClr val="tx1"/>
                </a:solidFill>
                <a:latin typeface="Arial"/>
                <a:cs typeface="Arial"/>
              </a:rPr>
              <a:t>أو ما الذي يرسم الابتسامة على وجهها أو ما الذي يساعد على هدوئها أو سكونها. ناقش معها ما إذا كانت تفعل هذه الأشياء</a:t>
            </a:r>
          </a:p>
          <a:p>
            <a:pPr algn="r" rtl="1"/>
            <a:r>
              <a:rPr lang="ar-SA" sz="1200" kern="1200" baseline="0" dirty="0">
                <a:solidFill>
                  <a:schemeClr val="tx1"/>
                </a:solidFill>
                <a:latin typeface="Arial"/>
                <a:cs typeface="Arial"/>
              </a:rPr>
              <a:t>الآن وما إذا كانت مجدية/كيف تكون مجدية. ناقش معها كيف سيمكنها استخدام هذه الإستراتيجيات عندما</a:t>
            </a:r>
          </a:p>
          <a:p>
            <a:pPr algn="r" rtl="1"/>
            <a:r>
              <a:rPr lang="ar-SA" sz="1200" kern="1200" baseline="0" dirty="0">
                <a:solidFill>
                  <a:schemeClr val="tx1"/>
                </a:solidFill>
                <a:latin typeface="Arial"/>
                <a:cs typeface="Arial"/>
              </a:rPr>
              <a:t>تشعر بالحزن أو الانزعاج.</a:t>
            </a:r>
          </a:p>
          <a:p>
            <a:pPr algn="r" rtl="1">
              <a:buFont typeface="Arial" pitchFamily="34" charset="0"/>
              <a:buChar char="•"/>
            </a:pPr>
            <a:r>
              <a:rPr lang="ar-SA" sz="1200" kern="1200" baseline="0" dirty="0">
                <a:solidFill>
                  <a:schemeClr val="tx1"/>
                </a:solidFill>
                <a:latin typeface="Arial"/>
                <a:cs typeface="Arial"/>
              </a:rPr>
              <a:t> ولا يزال يمكنك محاولة العمل مع شخص بالغ داعم للتأكد من أن الفتاة لديها شخص بالغ يتسم بالإيجابية والرعاية في</a:t>
            </a:r>
          </a:p>
          <a:p>
            <a:pPr algn="r" rtl="1"/>
            <a:r>
              <a:rPr lang="ar-SA" sz="1200" kern="1200" baseline="0" dirty="0">
                <a:solidFill>
                  <a:schemeClr val="tx1"/>
                </a:solidFill>
                <a:latin typeface="Arial"/>
                <a:cs typeface="Arial"/>
              </a:rPr>
              <a:t>حياتها وأنك تتواصل مع هذا الشخص.</a:t>
            </a:r>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15</a:t>
            </a:fld>
            <a:endParaRPr lang="ar-SA"/>
          </a:p>
        </p:txBody>
      </p:sp>
    </p:spTree>
    <p:extLst>
      <p:ext uri="{BB962C8B-B14F-4D97-AF65-F5344CB8AC3E}">
        <p14:creationId xmlns:p14="http://schemas.microsoft.com/office/powerpoint/2010/main" val="17022588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يجب أن يتضمن تخطيط الإجراءات الخاص بك ما يلي:</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توفير المعلومات للفتاة عن:</a:t>
            </a:r>
          </a:p>
          <a:p>
            <a:pPr algn="r" rtl="1">
              <a:buFont typeface="Arial" pitchFamily="34" charset="0"/>
              <a:buChar char="•"/>
            </a:pPr>
            <a:r>
              <a:rPr lang="ar-SA" sz="1200" kern="1200" baseline="0" dirty="0">
                <a:solidFill>
                  <a:schemeClr val="tx1"/>
                </a:solidFill>
                <a:latin typeface="Arial"/>
                <a:cs typeface="Arial"/>
              </a:rPr>
              <a:t> الصحة والسلامة والعواقب النفسية والاجتماعية للزواج المبكر</a:t>
            </a:r>
          </a:p>
          <a:p>
            <a:pPr algn="r" rtl="1">
              <a:buFont typeface="Arial" pitchFamily="34" charset="0"/>
              <a:buChar char="•"/>
            </a:pPr>
            <a:r>
              <a:rPr lang="ar-SA" sz="1200" kern="1200" baseline="0" dirty="0">
                <a:solidFill>
                  <a:schemeClr val="tx1"/>
                </a:solidFill>
                <a:latin typeface="Arial"/>
                <a:cs typeface="Arial"/>
              </a:rPr>
              <a:t> خدمات الصحة والصحة الإنجابية وخدمات السلامة والوقاية والخدمات النفسية والاجتماعية وأي</a:t>
            </a:r>
          </a:p>
          <a:p>
            <a:pPr algn="r" rtl="1"/>
            <a:r>
              <a:rPr lang="ar-SA" sz="1200" kern="1200" baseline="0" dirty="0">
                <a:solidFill>
                  <a:schemeClr val="tx1"/>
                </a:solidFill>
                <a:latin typeface="Arial"/>
                <a:cs typeface="Arial"/>
              </a:rPr>
              <a:t>دعم آخر ذي صلة متاح</a:t>
            </a:r>
          </a:p>
          <a:p>
            <a:pPr algn="r" rtl="1">
              <a:buFont typeface="Arial" pitchFamily="34" charset="0"/>
              <a:buChar char="•"/>
            </a:pPr>
            <a:r>
              <a:rPr lang="ar-SA" sz="1200" kern="1200" baseline="0" dirty="0">
                <a:solidFill>
                  <a:schemeClr val="tx1"/>
                </a:solidFill>
                <a:latin typeface="Arial"/>
                <a:cs typeface="Arial"/>
              </a:rPr>
              <a:t> الاستشارات أو الخدمات القانونية بحيث يمكنها فهم حقوقها في إطار الزواج والخيارات المتاحة إذا</a:t>
            </a:r>
          </a:p>
          <a:p>
            <a:pPr algn="r" rtl="1"/>
            <a:r>
              <a:rPr lang="ar-SA" sz="1200" kern="1200" baseline="0" dirty="0">
                <a:solidFill>
                  <a:schemeClr val="tx1"/>
                </a:solidFill>
                <a:latin typeface="Arial"/>
                <a:cs typeface="Arial"/>
              </a:rPr>
              <a:t>أرادت أن تنفصل.</a:t>
            </a:r>
          </a:p>
          <a:p>
            <a:pPr algn="r" rtl="1">
              <a:buFont typeface="Arial" pitchFamily="34" charset="0"/>
              <a:buChar char="•"/>
            </a:pPr>
            <a:r>
              <a:rPr lang="ar-SA" sz="1200" kern="1200" baseline="0" dirty="0">
                <a:solidFill>
                  <a:schemeClr val="tx1"/>
                </a:solidFill>
                <a:latin typeface="Arial"/>
                <a:cs typeface="Arial"/>
              </a:rPr>
              <a:t> تنفيذ تخطيط السلامة.</a:t>
            </a:r>
          </a:p>
          <a:p>
            <a:pPr algn="r" rtl="1">
              <a:buFont typeface="Arial" pitchFamily="34" charset="0"/>
              <a:buChar char="•"/>
            </a:pPr>
            <a:r>
              <a:rPr lang="ar-SA" sz="1200" kern="1200" baseline="0" dirty="0">
                <a:solidFill>
                  <a:schemeClr val="tx1"/>
                </a:solidFill>
                <a:latin typeface="Arial"/>
                <a:cs typeface="Arial"/>
              </a:rPr>
              <a:t> مساعدة الفتاة على تحديد شخص داعم في حياتها. من الأفضل إذا كان هذا الشخص يمكنها رؤيته بصفة</a:t>
            </a:r>
          </a:p>
          <a:p>
            <a:pPr algn="r" rtl="1"/>
            <a:r>
              <a:rPr lang="ar-SA" sz="1200" kern="1200" baseline="0" dirty="0">
                <a:solidFill>
                  <a:schemeClr val="tx1"/>
                </a:solidFill>
                <a:latin typeface="Arial"/>
                <a:cs typeface="Arial"/>
              </a:rPr>
              <a:t>دائمة ويمكنها التحدث معه عن قلاقلها ومخاوفها ومشكلاتها.</a:t>
            </a:r>
          </a:p>
          <a:p>
            <a:pPr algn="r" rtl="1">
              <a:buFont typeface="Arial" pitchFamily="34" charset="0"/>
              <a:buChar char="•"/>
            </a:pPr>
            <a:r>
              <a:rPr lang="ar-SA" sz="1200" kern="1200" baseline="0" dirty="0">
                <a:solidFill>
                  <a:schemeClr val="tx1"/>
                </a:solidFill>
                <a:latin typeface="Arial"/>
                <a:cs typeface="Arial"/>
              </a:rPr>
              <a:t> مساعدتها على تحديد إستراتيجيات التعامل الإيجابية. وهذا يمكن أن يكون سهلاً كسؤالها ما الذي تود فعله،</a:t>
            </a:r>
          </a:p>
          <a:p>
            <a:pPr algn="r" rtl="1"/>
            <a:r>
              <a:rPr lang="ar-SA" sz="1200" kern="1200" baseline="0" dirty="0">
                <a:solidFill>
                  <a:schemeClr val="tx1"/>
                </a:solidFill>
                <a:latin typeface="Arial"/>
                <a:cs typeface="Arial"/>
              </a:rPr>
              <a:t>أو ما الذي يرسم الابتسامة على وجهها أو ما الذي يساعد على هدوئها أو سكونها. ناقش معها ما إذا كانت تفعل هذه الأشياء</a:t>
            </a:r>
          </a:p>
          <a:p>
            <a:pPr algn="r" rtl="1"/>
            <a:r>
              <a:rPr lang="ar-SA" sz="1200" kern="1200" baseline="0" dirty="0">
                <a:solidFill>
                  <a:schemeClr val="tx1"/>
                </a:solidFill>
                <a:latin typeface="Arial"/>
                <a:cs typeface="Arial"/>
              </a:rPr>
              <a:t>الآن وما إذا كانت مجدية/كيف تكون مجدية. ناقش معها كيف سيمكنها استخدام هذه الإستراتيجيات عندما</a:t>
            </a:r>
          </a:p>
          <a:p>
            <a:pPr algn="r" rtl="1"/>
            <a:r>
              <a:rPr lang="ar-SA" sz="1200" kern="1200" baseline="0" dirty="0">
                <a:solidFill>
                  <a:schemeClr val="tx1"/>
                </a:solidFill>
                <a:latin typeface="Arial"/>
                <a:cs typeface="Arial"/>
              </a:rPr>
              <a:t>تشعر بالحزن أو الانزعاج.</a:t>
            </a:r>
          </a:p>
          <a:p>
            <a:pPr algn="r" rtl="1">
              <a:buFont typeface="Arial" pitchFamily="34" charset="0"/>
              <a:buChar char="•"/>
            </a:pPr>
            <a:r>
              <a:rPr lang="ar-SA" sz="1200" kern="1200" baseline="0" dirty="0">
                <a:solidFill>
                  <a:schemeClr val="tx1"/>
                </a:solidFill>
                <a:latin typeface="Arial"/>
                <a:cs typeface="Arial"/>
              </a:rPr>
              <a:t> ولا يزال يمكنك محاولة العمل مع شخص بالغ داعم للتأكد من أن الفتاة لديها شخص بالغ يتسم بالإيجابية والرعاية في</a:t>
            </a:r>
          </a:p>
          <a:p>
            <a:pPr algn="r" rtl="1"/>
            <a:r>
              <a:rPr lang="ar-SA" sz="1200" kern="1200" baseline="0" dirty="0">
                <a:solidFill>
                  <a:schemeClr val="tx1"/>
                </a:solidFill>
                <a:latin typeface="Arial"/>
                <a:cs typeface="Arial"/>
              </a:rPr>
              <a:t>حياتها وأنك تتواصل مع هذا الشخص.</a:t>
            </a:r>
            <a:endParaRPr lang="ar-SA" dirty="0"/>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16</a:t>
            </a:fld>
            <a:endParaRPr lang="ar-SA"/>
          </a:p>
        </p:txBody>
      </p:sp>
    </p:spTree>
    <p:extLst>
      <p:ext uri="{BB962C8B-B14F-4D97-AF65-F5344CB8AC3E}">
        <p14:creationId xmlns:p14="http://schemas.microsoft.com/office/powerpoint/2010/main" val="23619673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r" rtl="1">
              <a:buNone/>
            </a:pPr>
            <a:r>
              <a:rPr lang="ar-SA" smtClean="0">
                <a:latin typeface="Arial"/>
                <a:cs typeface="Arial"/>
              </a:rPr>
              <a:t>سوف تنقسمون إلى أربع مجموعات، </a:t>
            </a:r>
            <a:r>
              <a:rPr lang="ar-SA" b="1" dirty="0">
                <a:latin typeface="Arial"/>
                <a:cs typeface="Arial"/>
              </a:rPr>
              <a:t>المجموعة 1</a:t>
            </a:r>
            <a:r>
              <a:rPr lang="ar-SA" smtClean="0">
                <a:latin typeface="Arial"/>
                <a:cs typeface="Arial"/>
              </a:rPr>
              <a:t>، و</a:t>
            </a:r>
            <a:r>
              <a:rPr lang="ar-SA" b="1" dirty="0">
                <a:latin typeface="Arial"/>
                <a:cs typeface="Arial"/>
              </a:rPr>
              <a:t>المجموعة 2، والمجموعة 3 والمجموعة 4</a:t>
            </a:r>
            <a:r>
              <a:rPr lang="ar-SA" smtClean="0">
                <a:latin typeface="Arial"/>
                <a:cs typeface="Arial"/>
              </a:rPr>
              <a:t>. *</a:t>
            </a:r>
            <a:r>
              <a:rPr lang="ar-SA" b="1" dirty="0">
                <a:latin typeface="Arial"/>
                <a:cs typeface="Arial"/>
              </a:rPr>
              <a:t>بالنسبة للميسر، يمكنك جعل المجموعة تقوم بإحصاء أعداد رباعية لتقسيمهم إلى 4 مجموعات*</a:t>
            </a:r>
            <a:endParaRPr lang="ar-SA" baseline="0" dirty="0">
              <a:cs typeface="Arial"/>
            </a:endParaRPr>
          </a:p>
          <a:p>
            <a:pPr marL="0" indent="0" algn="l" rtl="1">
              <a:buNone/>
            </a:pPr>
            <a:endParaRPr lang="ar-SA" b="1" baseline="0" dirty="0">
              <a:cs typeface="Arial"/>
            </a:endParaRPr>
          </a:p>
          <a:p>
            <a:pPr marL="0" indent="0" algn="r" rtl="1">
              <a:buNone/>
            </a:pPr>
            <a:r>
              <a:rPr lang="ar-SA" b="1" dirty="0">
                <a:latin typeface="Arial"/>
                <a:cs typeface="Arial"/>
              </a:rPr>
              <a:t>المجموعتان 1 و3</a:t>
            </a:r>
            <a:r>
              <a:rPr lang="ar-SA" smtClean="0">
                <a:latin typeface="Arial"/>
                <a:cs typeface="Arial"/>
              </a:rPr>
              <a:t>، سوف تكونون  عاملين اجتماعيين. </a:t>
            </a:r>
            <a:endParaRPr lang="ar-SA" b="1" dirty="0"/>
          </a:p>
          <a:p>
            <a:pPr marL="0" indent="0" algn="l" rtl="1">
              <a:buNone/>
            </a:pPr>
            <a:endParaRPr lang="ar-SA" dirty="0"/>
          </a:p>
          <a:p>
            <a:pPr marL="0" indent="0" algn="r" rtl="1">
              <a:buNone/>
            </a:pPr>
            <a:r>
              <a:rPr lang="ar-SA" smtClean="0">
                <a:latin typeface="Arial"/>
                <a:cs typeface="Arial"/>
              </a:rPr>
              <a:t>بالنسبة </a:t>
            </a:r>
            <a:r>
              <a:rPr lang="ar-SA" b="1" dirty="0">
                <a:latin typeface="Arial"/>
                <a:cs typeface="Arial"/>
              </a:rPr>
              <a:t>للمجموعتين 2</a:t>
            </a:r>
            <a:r>
              <a:rPr lang="ar-SA" b="0" baseline="0" dirty="0">
                <a:latin typeface="Arial"/>
                <a:cs typeface="Arial"/>
              </a:rPr>
              <a:t> و</a:t>
            </a:r>
            <a:r>
              <a:rPr lang="ar-SA" b="1" baseline="0" dirty="0">
                <a:latin typeface="Arial"/>
                <a:cs typeface="Arial"/>
              </a:rPr>
              <a:t>4،</a:t>
            </a:r>
            <a:r>
              <a:rPr lang="ar-SA" smtClean="0">
                <a:latin typeface="Arial"/>
                <a:cs typeface="Arial"/>
              </a:rPr>
              <a:t> سوف تستخدمون النشرة 16.2 للاطلاع على معلومات سيناريو/المعلومات الأساسية الخاصة بالناجي/الناجية وسوف يتشارك الأشخاص في </a:t>
            </a:r>
            <a:r>
              <a:rPr lang="ar-SA" b="1" dirty="0">
                <a:latin typeface="Arial"/>
                <a:cs typeface="Arial"/>
              </a:rPr>
              <a:t>المجموعة 1</a:t>
            </a:r>
            <a:r>
              <a:rPr lang="ar-SA" smtClean="0">
                <a:latin typeface="Arial"/>
                <a:cs typeface="Arial"/>
              </a:rPr>
              <a:t> مع شخص ما من </a:t>
            </a:r>
            <a:r>
              <a:rPr lang="ar-SA" b="1" dirty="0">
                <a:latin typeface="Arial"/>
                <a:cs typeface="Arial"/>
              </a:rPr>
              <a:t>المجموعة 2</a:t>
            </a:r>
            <a:r>
              <a:rPr lang="ar-SA" smtClean="0">
                <a:latin typeface="Arial"/>
                <a:cs typeface="Arial"/>
              </a:rPr>
              <a:t> وسوف يتشارك الأشخاص في </a:t>
            </a:r>
            <a:r>
              <a:rPr lang="ar-SA" b="1" dirty="0">
                <a:latin typeface="Arial"/>
                <a:cs typeface="Arial"/>
              </a:rPr>
              <a:t>المجموعة 3 </a:t>
            </a:r>
            <a:r>
              <a:rPr lang="ar-SA" smtClean="0">
                <a:latin typeface="Arial"/>
                <a:cs typeface="Arial"/>
              </a:rPr>
              <a:t> مع شخص ما من </a:t>
            </a:r>
            <a:r>
              <a:rPr lang="ar-SA" b="1" dirty="0">
                <a:latin typeface="Arial"/>
                <a:cs typeface="Arial"/>
              </a:rPr>
              <a:t>المجموعة 4 </a:t>
            </a:r>
            <a:r>
              <a:rPr lang="ar-SA" smtClean="0">
                <a:latin typeface="Arial"/>
                <a:cs typeface="Arial"/>
              </a:rPr>
              <a:t>لإجراء لعب الأدوار بشأن مهارات التقييم. بالنسبة </a:t>
            </a:r>
            <a:r>
              <a:rPr lang="ar-SA" b="1" dirty="0">
                <a:latin typeface="Arial"/>
                <a:cs typeface="Arial"/>
              </a:rPr>
              <a:t>للمجوعتين 1 و3</a:t>
            </a:r>
            <a:r>
              <a:rPr lang="ar-SA" smtClean="0">
                <a:latin typeface="Arial"/>
                <a:cs typeface="Arial"/>
              </a:rPr>
              <a:t>، يُرجى تذكر الفرق بين التقييم لتقليل المخاطر والفتيات المتزوجات بالفعل. </a:t>
            </a:r>
          </a:p>
          <a:p>
            <a:pPr marL="0" indent="0" algn="l" rtl="1">
              <a:buNone/>
            </a:pPr>
            <a:endParaRPr lang="ar-SA" dirty="0"/>
          </a:p>
          <a:p>
            <a:pPr algn="l" rtl="1"/>
            <a:endParaRPr lang="ar-SA" dirty="0"/>
          </a:p>
          <a:p>
            <a:pPr algn="r" rtl="1"/>
            <a:r>
              <a:rPr lang="ar-SA" b="1" dirty="0">
                <a:latin typeface="Arial"/>
                <a:cs typeface="Arial"/>
              </a:rPr>
              <a:t>**وزع النشرة 16.2 </a:t>
            </a:r>
          </a:p>
          <a:p>
            <a:pPr marL="0" marR="0" indent="0" algn="r" defTabSz="914400" rtl="1" eaLnBrk="1" fontAlgn="auto" latinLnBrk="0" hangingPunct="1">
              <a:lnSpc>
                <a:spcPct val="100000"/>
              </a:lnSpc>
              <a:spcBef>
                <a:spcPts val="0"/>
              </a:spcBef>
              <a:spcAft>
                <a:spcPts val="0"/>
              </a:spcAft>
              <a:buClrTx/>
              <a:buSzTx/>
              <a:buFontTx/>
              <a:buNone/>
              <a:tabLst/>
              <a:defRPr/>
            </a:pPr>
            <a:r>
              <a:rPr lang="ar-SA" b="1" dirty="0">
                <a:latin typeface="Arial"/>
                <a:cs typeface="Arial"/>
              </a:rPr>
              <a:t>بعد حصول المجموعات الثنائية على الوقت الكافي لاستكمال لعب الأدوار، اطلب منهم العودة إلى المجموعة الأكبر ومشاركة تجاربهم. **</a:t>
            </a:r>
            <a:endParaRPr lang="ar-SA" b="1" dirty="0"/>
          </a:p>
          <a:p>
            <a:pPr algn="l" rtl="1"/>
            <a:endParaRPr lang="ar-SA" b="1"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17</a:t>
            </a:fld>
            <a:endParaRPr lang="ar-SA"/>
          </a:p>
        </p:txBody>
      </p:sp>
    </p:spTree>
    <p:extLst>
      <p:ext uri="{BB962C8B-B14F-4D97-AF65-F5344CB8AC3E}">
        <p14:creationId xmlns:p14="http://schemas.microsoft.com/office/powerpoint/2010/main" val="18093618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ماذا يحدث إذا كنت تعمل مع فتاة ولا يمكنكما معاً تحديد شخص بالغ داعم في حياتها؟ في هذه الحالات، قد تكون أنت، بصفتك العامل الاجتماعي، الشخص البالغ الوحيد الذي تثق به. ما الذي يمكنك فعله لمساعدتها مع الحفاظ على الحدود المناسبة؟ يمكنك التركيز على المحافظة على وصول الفتاة إليك وإلى خدمات برنامجك؛ احرص على بقاء خط الاتصال مفتوحاً معها لضمان أنه يمكنك مساعدتها في الاستجابة في حالة الأزمات. لست بحاجة إلى إشراك مقدم رعاية قبل الأوان أو نتيجة للشعور باليأس لإيجاد شخص بالغ داعم نظراً لأن ذلك يمكن أن يؤدي إلى أن ينظر إليك مقدم الرعاية "كعدو" ولا تتيح لابنته تلقي الخدمات. </a:t>
            </a:r>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18</a:t>
            </a:fld>
            <a:endParaRPr lang="ar-SA"/>
          </a:p>
        </p:txBody>
      </p:sp>
    </p:spTree>
    <p:extLst>
      <p:ext uri="{BB962C8B-B14F-4D97-AF65-F5344CB8AC3E}">
        <p14:creationId xmlns:p14="http://schemas.microsoft.com/office/powerpoint/2010/main" val="1215392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200" b="0" dirty="0">
                <a:latin typeface="Arial"/>
                <a:cs typeface="Arial"/>
              </a:rPr>
              <a:t>في مجموعات صغيرة، ناقشوا موضوع إشراك الأشخاص البالغين الداعمين. كيف أشركتهم في الماضي؟ ما البدائل الأخرى المتاحة؟ كيف تحافظ على الحدود عندما تكون أنت الشخص البالغ الداعم الوحيد؟ كن مستعداً لمشاركة مناقشاتك مع المجموعة الأكبر. </a:t>
            </a:r>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19</a:t>
            </a:fld>
            <a:endParaRPr lang="ar-SA"/>
          </a:p>
        </p:txBody>
      </p:sp>
    </p:spTree>
    <p:extLst>
      <p:ext uri="{BB962C8B-B14F-4D97-AF65-F5344CB8AC3E}">
        <p14:creationId xmlns:p14="http://schemas.microsoft.com/office/powerpoint/2010/main" val="403745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lgn="r" rtl="1"/>
            <a:r>
              <a:rPr lang="ar-SA" sz="1200" b="1" kern="1200" dirty="0">
                <a:solidFill>
                  <a:schemeClr val="tx1"/>
                </a:solidFill>
                <a:effectLst/>
                <a:latin typeface="Arial"/>
                <a:cs typeface="Arial"/>
              </a:rPr>
              <a:t>نظرة عامة – الوحدة 16: </a:t>
            </a:r>
            <a:r>
              <a:rPr lang="ar-SA" sz="1200" kern="1200" dirty="0">
                <a:solidFill>
                  <a:schemeClr val="tx1"/>
                </a:solidFill>
                <a:effectLst/>
                <a:latin typeface="Arial"/>
                <a:cs typeface="Arial"/>
              </a:rPr>
              <a:t>استجابات إدارة حالة العنف المبني على النوع الاجتماعي</a:t>
            </a:r>
            <a:r>
              <a:rPr lang="ar-SA" smtClean="0">
                <a:latin typeface="Arial"/>
                <a:cs typeface="Arial"/>
              </a:rPr>
              <a:t> </a:t>
            </a:r>
            <a:r>
              <a:rPr lang="ar-SA" sz="1200" b="1" kern="1200" dirty="0">
                <a:solidFill>
                  <a:schemeClr val="tx1"/>
                </a:solidFill>
                <a:effectLst/>
                <a:latin typeface="Arial"/>
                <a:cs typeface="Arial"/>
              </a:rPr>
              <a:t>للفتيات المراهقات وزواج الأطفال/الزواج المبكر</a:t>
            </a:r>
            <a:endParaRPr lang="ar-SA" sz="1200" kern="1200" dirty="0">
              <a:solidFill>
                <a:schemeClr val="tx1"/>
              </a:solidFill>
              <a:effectLst/>
              <a:latin typeface="Arial"/>
              <a:ea typeface="Arial"/>
              <a:cs typeface="Arial"/>
            </a:endParaRP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أهداف التعلم</a:t>
            </a:r>
          </a:p>
          <a:p>
            <a:pPr rtl="1"/>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تعريف الزواج المبكر وعواقبه للفتيات والمجتمعات</a:t>
            </a:r>
          </a:p>
          <a:p>
            <a:pPr marL="171450" lvl="0" indent="-171450" algn="r" rtl="1">
              <a:buFont typeface="Arial" charset="0"/>
              <a:buChar char="•"/>
            </a:pPr>
            <a:r>
              <a:rPr lang="ar-SA" sz="1200" kern="1200" dirty="0">
                <a:solidFill>
                  <a:schemeClr val="tx1"/>
                </a:solidFill>
                <a:effectLst/>
                <a:latin typeface="Arial"/>
                <a:cs typeface="Arial"/>
              </a:rPr>
              <a:t>وصف استجابات إدارة الحالة المتنوعة للزواج المبكر</a:t>
            </a:r>
          </a:p>
          <a:p>
            <a:pPr marL="171450" lvl="0" indent="-171450" algn="r" rtl="1">
              <a:buFont typeface="Arial" charset="0"/>
              <a:buChar char="•"/>
            </a:pPr>
            <a:r>
              <a:rPr lang="ar-SA" sz="1200" kern="1200" dirty="0">
                <a:solidFill>
                  <a:schemeClr val="tx1"/>
                </a:solidFill>
                <a:effectLst/>
                <a:latin typeface="Arial"/>
                <a:cs typeface="Arial"/>
              </a:rPr>
              <a:t>العمل مع الفتيات للتعرف على علامات الاعتداء في علاقاتهن </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المدة</a:t>
            </a:r>
            <a:r>
              <a:rPr lang="ar-SA" sz="1200" b="0" kern="1200" dirty="0">
                <a:solidFill>
                  <a:schemeClr val="tx1"/>
                </a:solidFill>
                <a:effectLst/>
                <a:latin typeface="Arial"/>
                <a:cs typeface="Arial"/>
              </a:rPr>
              <a:t>: ساعتان</a:t>
            </a:r>
            <a:r>
              <a:rPr lang="ar-SA" sz="1200" kern="1200" dirty="0">
                <a:solidFill>
                  <a:schemeClr val="tx1"/>
                </a:solidFill>
                <a:effectLst/>
                <a:latin typeface="Arial"/>
                <a:cs typeface="Arial"/>
              </a:rPr>
              <a:t> </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المواد</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16.1- التقديم والحصول على الموافقة (واحدة لكل مشارك)</a:t>
            </a:r>
          </a:p>
          <a:p>
            <a:pPr marL="171450" lvl="0" indent="-171450" algn="r" rtl="1">
              <a:buFont typeface="Arial" charset="0"/>
              <a:buChar char="•"/>
            </a:pPr>
            <a:r>
              <a:rPr lang="ar-SA" sz="1200" kern="1200" dirty="0">
                <a:solidFill>
                  <a:schemeClr val="tx1"/>
                </a:solidFill>
                <a:effectLst/>
                <a:latin typeface="Arial"/>
                <a:cs typeface="Arial"/>
              </a:rPr>
              <a:t>النشرة 16.2 - التقييم (واحدة لكل مشارك) </a:t>
            </a:r>
          </a:p>
          <a:p>
            <a:pPr marL="171450" lvl="0" indent="-171450" algn="r" rtl="1">
              <a:buFont typeface="Arial" charset="0"/>
              <a:buChar char="•"/>
            </a:pPr>
            <a:r>
              <a:rPr lang="ar-SA" sz="1200" kern="1200" dirty="0">
                <a:solidFill>
                  <a:schemeClr val="tx1"/>
                </a:solidFill>
                <a:effectLst/>
                <a:latin typeface="Arial"/>
                <a:cs typeface="Arial"/>
              </a:rPr>
              <a:t>النشرة 16.3 – نشاط استنتاج الخلاصة (واحدة لكل مشارك)</a:t>
            </a:r>
          </a:p>
          <a:p>
            <a:pPr marL="0" indent="0" algn="r" rtl="1">
              <a:buFont typeface="Arial" charset="0"/>
              <a:buNone/>
            </a:pPr>
            <a:r>
              <a:rPr lang="ar-SA" smtClean="0">
                <a:latin typeface="Arial"/>
                <a:cs typeface="Arial"/>
              </a:rPr>
              <a:t> </a:t>
            </a:r>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الإعداد</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إعداد دراسة حالة للنشرة 16.3</a:t>
            </a:r>
          </a:p>
          <a:p>
            <a:pPr marL="171450" lvl="0" indent="-171450" algn="r" rtl="1">
              <a:buFont typeface="Arial" charset="0"/>
              <a:buChar char="•"/>
            </a:pPr>
            <a:r>
              <a:rPr lang="ar-SA" sz="1200" kern="1200" dirty="0">
                <a:solidFill>
                  <a:schemeClr val="tx1"/>
                </a:solidFill>
                <a:effectLst/>
                <a:latin typeface="Arial"/>
                <a:cs typeface="Arial"/>
              </a:rPr>
              <a:t>طباعة النشرات </a:t>
            </a:r>
          </a:p>
          <a:p>
            <a:pPr marL="171450" lvl="0" indent="-171450" algn="r" rtl="1">
              <a:buFont typeface="Arial" charset="0"/>
              <a:buChar char="•"/>
            </a:pPr>
            <a:r>
              <a:rPr lang="ar-SA" sz="1200" kern="1200" dirty="0">
                <a:solidFill>
                  <a:schemeClr val="tx1"/>
                </a:solidFill>
                <a:effectLst/>
                <a:latin typeface="Arial"/>
                <a:cs typeface="Arial"/>
              </a:rPr>
              <a:t>ترتيب الغرفة </a:t>
            </a:r>
          </a:p>
          <a:p>
            <a:pPr marL="171450" lvl="0" indent="-171450" algn="r" rtl="1">
              <a:buFont typeface="Arial" charset="0"/>
              <a:buChar char="•"/>
            </a:pPr>
            <a:r>
              <a:rPr lang="ar-SA" sz="1200" kern="1200" dirty="0">
                <a:solidFill>
                  <a:schemeClr val="tx1"/>
                </a:solidFill>
                <a:effectLst/>
                <a:latin typeface="Arial"/>
                <a:cs typeface="Arial"/>
              </a:rPr>
              <a:t>مراجعة الشرائح وملاحظات المقدم</a:t>
            </a:r>
          </a:p>
          <a:p>
            <a:pPr marL="0" indent="0" algn="r" rtl="1">
              <a:buFont typeface="Arial" charset="0"/>
              <a:buNone/>
            </a:pPr>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الإطار</a:t>
            </a:r>
            <a:endParaRPr lang="ar-SA" sz="1200" kern="1200" dirty="0">
              <a:solidFill>
                <a:schemeClr val="tx1"/>
              </a:solidFill>
              <a:effectLst/>
              <a:latin typeface="Arial"/>
              <a:ea typeface="Arial"/>
              <a:cs typeface="Arial"/>
            </a:endParaRPr>
          </a:p>
          <a:p>
            <a:pPr rtl="1"/>
            <a:endParaRPr lang="ar-SA" sz="1200" b="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الأهداف والمقدمة (1-2)</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العمل مع الفتيات المراهقات والزواج المبكر/القسري (3-4)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نشاط تعريف الزواج المبكر/القسري (5)</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دور/استجابات العامل الاجتماعي (6-7)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نشاط التقديم والحصول على الموافقة (8)</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التقييم (9-11)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نشاط المخاطر الوشيكة (12)</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التقييم (13-15)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نشاط التقييم (16)</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البالغون الداعمون والنشاط (17-18)</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التربية النفسية (19)</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النشاط النهائي (20)</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الإنهاء (21)</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20</a:t>
            </a:r>
            <a:r>
              <a:rPr lang="ar-SA" smtClean="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محتوى إضافي اختياري بشأن التواصل مع الأطفال (22-35)</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endParaRPr lang="ar-SA" sz="1200" b="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الملاحظات الفنية</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استخدام هذه الوحدة</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يرغب فريق العمل الذي يعمل مع الفتيات، اللاتي يكن في خطر الزواج المبكر أو يعانين بالفعل من الزواج المبكر، في كثير  من الأحيان في فعل كل ما في وسعهم لإيقاف إتمام الزواج أو إنقاذ الفتاة من الموقف. في  حين أن هذا الدافع مفهوم، إلا أن رد الفعل هذا قد يعرض الناجية لخطر داهم. ويتمثل دورنا، كما هو الحال دائماً في إدارة الحالة، في العمل مع الناجية للتعرف على وجهات نظرها واحتياجاتها وأولوياتها وتحديد الإستراتيجيات اللازمة لتحقيق ذلك. </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معرفة الميّسر</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ينبغي أن يكون الميسرون على دراية بالمبادئ التوجيهية الخاصة برعاية الناجين من الأطفال، ولا سيما ما يتعلق بالتواصل مع المراهقين/المراهقات. سيكون من المفيد كذلك معرفة العادات والممارسات المحلية فيما يتعلق بالزواج المبكر - أي في أي سن تتزوج الفتيات ومن يتخذ القرارات المتعلقة بذلك بشكل عام وهل يرتبط هذا بممارسات دينية؟</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الرسائل الرئيسية</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يحدث الزواج المبكر عندما تتزوج فتاة تبلغ من العمر 16 عاماً أو أقل. وعادة ما يتم هذا الزواج برجال أكبر سناً. </a:t>
            </a:r>
          </a:p>
          <a:p>
            <a:pPr marL="171450" lvl="0" indent="-171450" algn="r" rtl="1">
              <a:buFont typeface="Arial" charset="0"/>
              <a:buChar char="•"/>
            </a:pPr>
            <a:r>
              <a:rPr lang="ar-SA" sz="1200" kern="1200" dirty="0">
                <a:solidFill>
                  <a:schemeClr val="tx1"/>
                </a:solidFill>
                <a:effectLst/>
                <a:latin typeface="Arial"/>
                <a:cs typeface="Arial"/>
              </a:rPr>
              <a:t>ينطوي الزواج المبكر على مخاطر كبيرة بالنسبة للفتيات المراهقات، بما في ذلك زيادة احتمالات التعرض لعنف الشريك والحمل المبكر مع احتمال التعرض لعواقب جسدية خطيرة.</a:t>
            </a:r>
          </a:p>
          <a:p>
            <a:pPr marL="171450" lvl="0" indent="-171450" algn="r" rtl="1">
              <a:buFont typeface="Arial" charset="0"/>
              <a:buChar char="•"/>
            </a:pPr>
            <a:r>
              <a:rPr lang="ar-SA" sz="1200" kern="1200" dirty="0">
                <a:solidFill>
                  <a:schemeClr val="tx1"/>
                </a:solidFill>
                <a:effectLst/>
                <a:latin typeface="Arial"/>
                <a:cs typeface="Arial"/>
              </a:rPr>
              <a:t>وسوف تتنوع استجابة إدارة الحالة الخاصة بحالات الزواج المكبر اعتماداً على ما إذا كانت الفتاة في خطر وشيك يتعلق بالزواج وما إذا كان من المرجح أن يمضي الزواج قدماً أو ما إذا كان الزواج قد وقع بالفعل. </a:t>
            </a:r>
          </a:p>
          <a:p>
            <a:pPr marL="171450" indent="-171450" algn="r" rtl="1">
              <a:buFont typeface="Arial" charset="0"/>
              <a:buChar char="•"/>
            </a:pPr>
            <a:r>
              <a:rPr lang="ar-SA" sz="1200" kern="1200" dirty="0">
                <a:solidFill>
                  <a:schemeClr val="tx1"/>
                </a:solidFill>
                <a:effectLst/>
                <a:latin typeface="Arial"/>
                <a:cs typeface="Arial"/>
              </a:rPr>
              <a:t>وكعامل اجتماعي، ليس من دورك منع حدوث الزواج، ولكن لديك دور مهم في مساعدة الناجية على تحديد وإشراك شخص بالغ داعم (إن وجد) وكذلك المناصرة لتلبية احتياجاتها. </a:t>
            </a:r>
          </a:p>
          <a:p>
            <a:pPr rtl="1"/>
            <a:endParaRPr lang="ar-SA" dirty="0"/>
          </a:p>
          <a:p>
            <a:pPr rtl="1"/>
            <a:endParaRPr lang="ar-SA" dirty="0"/>
          </a:p>
          <a:p>
            <a:pPr rtl="1"/>
            <a:endParaRPr lang="ar-SA" sz="1200" kern="1200" dirty="0">
              <a:solidFill>
                <a:schemeClr val="tx1"/>
              </a:solidFill>
              <a:effectLst/>
              <a:latin typeface="Arial"/>
              <a:ea typeface="Arial"/>
              <a:cs typeface="Arial"/>
            </a:endParaRPr>
          </a:p>
        </p:txBody>
      </p:sp>
      <p:sp>
        <p:nvSpPr>
          <p:cNvPr id="34820" name="Slide Number Placeholder 3"/>
          <p:cNvSpPr>
            <a:spLocks noGrp="1"/>
          </p:cNvSpPr>
          <p:nvPr>
            <p:ph type="sldNum" sz="quarter" idx="5"/>
          </p:nvPr>
        </p:nvSpPr>
        <p:spPr bwMode="auto">
          <a:noFill/>
          <a:ln>
            <a:miter lim="800000"/>
            <a:headEnd/>
            <a:tailEnd/>
          </a:ln>
        </p:spPr>
        <p:txBody>
          <a:bodyPr/>
          <a:lstStyle/>
          <a:p>
            <a:pPr rtl="1"/>
            <a:fld id="{666DCC4B-34E9-4207-A5A4-579F4C08FF91}" type="slidenum">
              <a:rPr lang="en-US">
                <a:solidFill>
                  <a:prstClr val="black"/>
                </a:solidFill>
              </a:rPr>
              <a:pPr/>
              <a:t>2</a:t>
            </a:fld>
            <a:endParaRPr lang="ar-SA">
              <a:solidFill>
                <a:prstClr val="black"/>
              </a:solidFill>
            </a:endParaRPr>
          </a:p>
        </p:txBody>
      </p:sp>
    </p:spTree>
    <p:extLst>
      <p:ext uri="{BB962C8B-B14F-4D97-AF65-F5344CB8AC3E}">
        <p14:creationId xmlns:p14="http://schemas.microsoft.com/office/powerpoint/2010/main" val="27731366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r" rtl="1">
              <a:buNone/>
            </a:pPr>
            <a:r>
              <a:rPr lang="ar-SA" smtClean="0">
                <a:latin typeface="Arial"/>
                <a:cs typeface="Arial"/>
              </a:rPr>
              <a:t>دعونا نضع كل ما تعلمناه قيد الممارسة. عُد إلى مجموعتك من النشاط السابق (</a:t>
            </a:r>
            <a:r>
              <a:rPr lang="ar-SA" b="1" dirty="0">
                <a:latin typeface="Arial"/>
                <a:cs typeface="Arial"/>
              </a:rPr>
              <a:t>المجموعة 1</a:t>
            </a:r>
            <a:r>
              <a:rPr lang="ar-SA" smtClean="0">
                <a:latin typeface="Arial"/>
                <a:cs typeface="Arial"/>
              </a:rPr>
              <a:t>، و</a:t>
            </a:r>
            <a:r>
              <a:rPr lang="ar-SA" b="1" dirty="0">
                <a:latin typeface="Arial"/>
                <a:cs typeface="Arial"/>
              </a:rPr>
              <a:t>المجموعة 2، والمجموعة 3 والمجموعة 4)</a:t>
            </a:r>
            <a:r>
              <a:rPr lang="ar-SA" smtClean="0">
                <a:latin typeface="Arial"/>
                <a:cs typeface="Arial"/>
              </a:rPr>
              <a:t>. </a:t>
            </a:r>
          </a:p>
          <a:p>
            <a:pPr marL="0" indent="0" algn="r" rtl="1">
              <a:buNone/>
            </a:pPr>
            <a:r>
              <a:rPr lang="ar-SA" b="1" dirty="0">
                <a:latin typeface="Arial"/>
                <a:cs typeface="Arial"/>
              </a:rPr>
              <a:t>المجموعتان 2 و4</a:t>
            </a:r>
            <a:r>
              <a:rPr lang="ar-SA" smtClean="0">
                <a:latin typeface="Arial"/>
                <a:cs typeface="Arial"/>
              </a:rPr>
              <a:t>، سوف تكونون  العاملين الاجتماعيين هذه المرة. </a:t>
            </a:r>
            <a:endParaRPr lang="ar-SA" b="1" dirty="0"/>
          </a:p>
          <a:p>
            <a:pPr marL="0" indent="0" algn="l" rtl="1">
              <a:buNone/>
            </a:pPr>
            <a:endParaRPr lang="ar-SA" dirty="0"/>
          </a:p>
          <a:p>
            <a:pPr marL="0" indent="0" algn="r" rtl="1">
              <a:buNone/>
            </a:pPr>
            <a:r>
              <a:rPr lang="ar-SA" b="1" dirty="0">
                <a:latin typeface="Arial"/>
                <a:cs typeface="Arial"/>
              </a:rPr>
              <a:t>المجموعتان 1 و3</a:t>
            </a:r>
            <a:r>
              <a:rPr lang="ar-SA" smtClean="0">
                <a:latin typeface="Arial"/>
                <a:cs typeface="Arial"/>
              </a:rPr>
              <a:t>، سوف يتم إعطاؤكم نشرات تحتوي على معلومات سيناريو/المعلومات الأساسية الناجية، </a:t>
            </a:r>
            <a:r>
              <a:rPr lang="ar-SA" b="1" dirty="0">
                <a:latin typeface="Arial"/>
                <a:cs typeface="Arial"/>
              </a:rPr>
              <a:t>والمجموعتان 2 و4</a:t>
            </a:r>
            <a:r>
              <a:rPr lang="ar-SA" smtClean="0">
                <a:latin typeface="Arial"/>
                <a:cs typeface="Arial"/>
              </a:rPr>
              <a:t>، سوف تستخدمون المهارات التي اكتسبتموها اليوم. بمجرد الانتهاء من لعب الأدوار، قوموا بتبديل الأدوار!</a:t>
            </a:r>
          </a:p>
          <a:p>
            <a:pPr marL="0" indent="0" algn="r" rtl="1">
              <a:buNone/>
            </a:pPr>
            <a:r>
              <a:rPr lang="ar-SA" smtClean="0">
                <a:latin typeface="Arial"/>
                <a:cs typeface="Arial"/>
              </a:rPr>
              <a:t>بعد حصول الجميع على الوقت الكافي للعب الأدوار في لعب الأدوار، يمكن للمتطوعين تقديم "أدوارهم" للمجموعة الأكبر. </a:t>
            </a:r>
          </a:p>
          <a:p>
            <a:pPr marL="0" indent="0" algn="l" rtl="1">
              <a:buNone/>
            </a:pPr>
            <a:endParaRPr lang="ar-SA" dirty="0"/>
          </a:p>
          <a:p>
            <a:pPr marL="0" marR="0" indent="0" algn="r" defTabSz="914400" rtl="1" eaLnBrk="1" fontAlgn="auto" latinLnBrk="0" hangingPunct="1">
              <a:lnSpc>
                <a:spcPct val="100000"/>
              </a:lnSpc>
              <a:spcBef>
                <a:spcPts val="0"/>
              </a:spcBef>
              <a:spcAft>
                <a:spcPts val="0"/>
              </a:spcAft>
              <a:buClrTx/>
              <a:buSzTx/>
              <a:buFontTx/>
              <a:buNone/>
              <a:tabLst/>
              <a:defRPr/>
            </a:pPr>
            <a:r>
              <a:rPr lang="ar-SA" b="1" dirty="0">
                <a:latin typeface="Arial"/>
                <a:cs typeface="Arial"/>
              </a:rPr>
              <a:t>**وزع نسخاً من النشرة 16.3 "نشاط استنتاج الخلاصة" التي تتضمن دراسات الحالة ولوحة الرسم البياني من الصفحة. 124 من المبادئ التوجيهية لإدارة حالة العنف المبني عن النوع الاجتماعي التي تلخص مختلف استجابات إدارة الحالة للزواج المبكر**</a:t>
            </a:r>
            <a:endParaRPr lang="ar-SA" b="1" dirty="0"/>
          </a:p>
          <a:p>
            <a:pPr marL="0" indent="0" algn="l" rtl="1">
              <a:buNone/>
            </a:pPr>
            <a:endParaRPr lang="ar-SA" dirty="0"/>
          </a:p>
          <a:p>
            <a:pPr rtl="1"/>
            <a:endParaRPr lang="ar-SA" baseline="0" dirty="0"/>
          </a:p>
          <a:p>
            <a:pPr algn="r" rtl="1"/>
            <a:r>
              <a:rPr lang="ar-SA" smtClean="0">
                <a:latin typeface="Arial"/>
                <a:cs typeface="Arial"/>
              </a:rPr>
              <a:t>بعد لعب الأدوار، اطلب من الجميع العودة إلى المجموعة الأكبر ومشاركة الخبرات. </a:t>
            </a:r>
            <a:endParaRPr lang="ar-SA" dirty="0"/>
          </a:p>
          <a:p>
            <a:pPr rtl="1"/>
            <a:endParaRPr lang="ar-SA" baseline="0"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20</a:t>
            </a:fld>
            <a:endParaRPr lang="ar-SA"/>
          </a:p>
        </p:txBody>
      </p:sp>
    </p:spTree>
    <p:extLst>
      <p:ext uri="{BB962C8B-B14F-4D97-AF65-F5344CB8AC3E}">
        <p14:creationId xmlns:p14="http://schemas.microsoft.com/office/powerpoint/2010/main" val="16373268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smtClean="0">
                <a:latin typeface="Arial"/>
                <a:cs typeface="Arial"/>
              </a:rPr>
              <a:t>نشكركم جميعاً على وقتكم واهتمامكم ومشاركتكم. قبل أن ننتهي، أود إتاحة المجال لأية أسئلة أو مخاوف أو أفكار قد تكون لديكم. </a:t>
            </a:r>
          </a:p>
          <a:p>
            <a:pPr rtl="1" eaLnBrk="1" hangingPunct="1">
              <a:spcBef>
                <a:spcPct val="0"/>
              </a:spcBef>
            </a:pPr>
            <a:endParaRPr lang="ar-SA"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a:t>
            </a:r>
            <a:r>
              <a:rPr lang="ar-SA" b="1" baseline="0" dirty="0">
                <a:latin typeface="Arial"/>
                <a:cs typeface="Arial"/>
              </a:rPr>
              <a:t>أسئلة تحفيزية، حسب الحاجة: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 كيف وجدت هذه الجلسة؟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mtClean="0">
                <a:latin typeface="Arial"/>
                <a:cs typeface="Arial"/>
              </a:rPr>
              <a:t>ما الذي كان سهلاً؟ ما الذي كان صعباً؟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mtClean="0">
                <a:latin typeface="Arial"/>
                <a:cs typeface="Arial"/>
              </a:rPr>
              <a:t>ما الذي ترغب في مواصلة التفكير بشأنه لاحقاً؟</a:t>
            </a:r>
            <a:endParaRPr lang="ar-SA" dirty="0"/>
          </a:p>
          <a:p>
            <a:pPr rtl="1" eaLnBrk="1" hangingPunct="1">
              <a:spcBef>
                <a:spcPct val="0"/>
              </a:spcBef>
            </a:pPr>
            <a:endParaRPr lang="ar-SA" dirty="0"/>
          </a:p>
        </p:txBody>
      </p:sp>
      <p:sp>
        <p:nvSpPr>
          <p:cNvPr id="39940" name="Slide Number Placeholder 3"/>
          <p:cNvSpPr>
            <a:spLocks noGrp="1"/>
          </p:cNvSpPr>
          <p:nvPr>
            <p:ph type="sldNum" sz="quarter" idx="5"/>
          </p:nvPr>
        </p:nvSpPr>
        <p:spPr bwMode="auto">
          <a:noFill/>
          <a:ln>
            <a:miter lim="800000"/>
            <a:headEnd/>
            <a:tailEnd/>
          </a:ln>
        </p:spPr>
        <p:txBody>
          <a:bodyPr/>
          <a:lstStyle/>
          <a:p>
            <a:pPr rtl="1"/>
            <a:fld id="{AA054DE3-A126-4268-9767-928E5A89904D}" type="slidenum">
              <a:rPr lang="en-US">
                <a:solidFill>
                  <a:prstClr val="black"/>
                </a:solidFill>
              </a:rPr>
              <a:pPr/>
              <a:t>21</a:t>
            </a:fld>
            <a:endParaRPr lang="ar-SA">
              <a:solidFill>
                <a:prstClr val="black"/>
              </a:solidFill>
            </a:endParaRPr>
          </a:p>
        </p:txBody>
      </p:sp>
    </p:spTree>
    <p:extLst>
      <p:ext uri="{BB962C8B-B14F-4D97-AF65-F5344CB8AC3E}">
        <p14:creationId xmlns:p14="http://schemas.microsoft.com/office/powerpoint/2010/main" val="1340165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1"/>
            <a:endParaRPr lang="ar-SA" dirty="0"/>
          </a:p>
          <a:p>
            <a:pPr algn="r" rtl="1"/>
            <a:r>
              <a:rPr lang="ar-SA" smtClean="0">
                <a:latin typeface="Arial"/>
                <a:cs typeface="Arial"/>
              </a:rPr>
              <a:t>تتمثل أهدافنا الثلاثة للجلسة في: </a:t>
            </a:r>
          </a:p>
          <a:p>
            <a:pPr marL="228600" indent="-228600" algn="r" rtl="1">
              <a:buAutoNum type="arabicPeriod"/>
            </a:pPr>
            <a:r>
              <a:rPr lang="ar-SA" smtClean="0">
                <a:latin typeface="Arial"/>
                <a:cs typeface="Arial"/>
              </a:rPr>
              <a:t>تعريف الزواج المبكر وعواقبه للفتيات والمجتمعات</a:t>
            </a:r>
          </a:p>
          <a:p>
            <a:pPr marL="228600" indent="-228600" algn="r" rtl="1">
              <a:buAutoNum type="arabicPeriod"/>
            </a:pPr>
            <a:r>
              <a:rPr lang="ar-SA" smtClean="0">
                <a:latin typeface="Arial"/>
                <a:cs typeface="Arial"/>
              </a:rPr>
              <a:t>وصف الاستجابات المختلفة لإدارة الحالة للزواج المبكر </a:t>
            </a:r>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solidFill>
                  <a:prstClr val="black"/>
                </a:solidFill>
              </a:rPr>
              <a:pPr/>
              <a:t>3</a:t>
            </a:fld>
            <a:endParaRPr lang="ar-SA">
              <a:solidFill>
                <a:prstClr val="black"/>
              </a:solidFill>
            </a:endParaRPr>
          </a:p>
        </p:txBody>
      </p:sp>
    </p:spTree>
    <p:extLst>
      <p:ext uri="{BB962C8B-B14F-4D97-AF65-F5344CB8AC3E}">
        <p14:creationId xmlns:p14="http://schemas.microsoft.com/office/powerpoint/2010/main" val="4280364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baseline="0" dirty="0">
                <a:latin typeface="Arial"/>
                <a:cs typeface="Arial"/>
              </a:rPr>
              <a:t>**لقد بدأنا مناقشة التكيفات الخاصة بالعمل مع الفتيات المراهقات في الوحدة 15ج**.  إذا لم تقدم الوحدة 15ج مع هذه المجموعة، فسوف تحتاج إلى مراجعة المفاهيم الأساسية المظللة المتعلقة بالفتيات المراهقات.  وقد تحتاج أيضاً إلى إجراء نشاط تبادل الأفكار في الوحدة 15ج لحث المشاركين على التفكير بشأن ما الذي يحتاجون إلى تكييفه في برامجهم للعمل مع الفتيات المراهقات بشكل عام وما الذي يفعلونه بالفعل الذي يكون ذا جدوى.  </a:t>
            </a:r>
          </a:p>
          <a:p>
            <a:pPr rtl="1"/>
            <a:endParaRPr lang="ar-SA" b="1" baseline="0" dirty="0"/>
          </a:p>
          <a:p>
            <a:pPr algn="r" rtl="1"/>
            <a:r>
              <a:rPr lang="ar-SA" b="1" dirty="0">
                <a:latin typeface="Arial"/>
                <a:cs typeface="Arial"/>
              </a:rPr>
              <a:t>مراجعة</a:t>
            </a:r>
            <a:r>
              <a:rPr lang="ar-SA" smtClean="0">
                <a:latin typeface="Arial"/>
                <a:cs typeface="Arial"/>
              </a:rPr>
              <a:t>: العمل مع المراهقات يمكن أن يكون مخيفاً بعض الشيء بالنسبة لأولئك الذين عملوا مع النساء البالغات في معظم حياتهم المهنية. في جوهر إدارة حالة العنف المبني على النوع الاجتماعي مع الناجيات من المراهقات، تكون المبادئ والنظريات والمهارات هي نفسها. فنحن نحافظ على مواقفنا التي تركز على الناجين، مع الاستناد إلى مهاراتنا القوية في التواصل لدعم وتقييم وخدمة/ وضع خطة للسلامة مع الناجيات بشكلٍ فعال. </a:t>
            </a:r>
          </a:p>
          <a:p>
            <a:pPr rtl="1"/>
            <a:endParaRPr lang="ar-SA" baseline="0" dirty="0"/>
          </a:p>
          <a:p>
            <a:pPr algn="r" rtl="1"/>
            <a:r>
              <a:rPr lang="ar-SA" smtClean="0">
                <a:latin typeface="Arial"/>
                <a:cs typeface="Arial"/>
              </a:rPr>
              <a:t>والشيء الوحيد الذي سيتغير عند العمل مع الفتيات المراهقات هو أسلوب الإلقاء، الذي ستحتاج إلى تعديله استناداً إلى مستوى نمو الفتيات وموقفهن ونضوجهن. وكما هو الحال مع جميع الناجين (البالغين والأطفال)، يجب ألا تستخدم كلمات أو مصطلحات و/أو عبارات مهنية ولكن استخدم لغة بسيطة وواضحة وقم بتكييف أسلوب تعبيرك عن الأفكار حسبما يتناسب مع عمر الفتاة. علاوة على ذلك، وكما هو الحال مع البالغين، ستحتاج إلى وضع سلامة الناجية على رأس الأولويات ومراعاتها في جميع الأوقات. </a:t>
            </a:r>
          </a:p>
          <a:p>
            <a:pPr rtl="1"/>
            <a:endParaRPr lang="ar-SA" baseline="0" dirty="0"/>
          </a:p>
          <a:p>
            <a:pPr algn="r" rtl="1"/>
            <a:r>
              <a:rPr lang="ar-SA" smtClean="0">
                <a:latin typeface="Arial"/>
                <a:cs typeface="Arial"/>
              </a:rPr>
              <a:t>وفي هذه الوحدة، سوف نتعمق بمزيد من التفاصيل اليوم بشأن الاستجابة لزواج الأطفال/الزواج المبكر بالنسبة للفتيات المراهقات حيث إن هذا الأمر يتطلب بعض المهارات والأدوات الإضافية. </a:t>
            </a:r>
            <a:endParaRPr lang="ar-SA" dirty="0"/>
          </a:p>
          <a:p>
            <a:pPr rtl="1"/>
            <a:endParaRPr lang="ar-SA" dirty="0"/>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4</a:t>
            </a:fld>
            <a:endParaRPr lang="ar-SA"/>
          </a:p>
        </p:txBody>
      </p:sp>
    </p:spTree>
    <p:extLst>
      <p:ext uri="{BB962C8B-B14F-4D97-AF65-F5344CB8AC3E}">
        <p14:creationId xmlns:p14="http://schemas.microsoft.com/office/powerpoint/2010/main" val="2142332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سوف نبدأ بتعريف الزواج المبكر. تعرف مؤسسة الأمم المتحدة لرعاية الطفولة (اليونيسيف) الزواج المبكر بأنه زواج رسمي أو زواج غير رسمي يحدث قبل سنة الـ 18 عاماً. ويتفاوت السن الذي يكون الزواج عنده مقبولاً تفاوتاً كبيراً بين الثقافات. بالنسبة لخدمات إدارة  الحالة، تُعتبر الحالات التي تنطوي على مخاطر أعلى هي تلك الحالات التي تحدث مبكراً (أي أصغر من 16 عاماً)، حيث إنه كلما كانت الفتاة أصغر سناً زادت مخاطر التعرض لأضرار كبيرة من الزواج المبكر/القسري.</a:t>
            </a:r>
          </a:p>
          <a:p>
            <a:pPr rtl="1"/>
            <a:endParaRPr lang="ar-SA" baseline="0" dirty="0"/>
          </a:p>
          <a:p>
            <a:pPr algn="r" rtl="1"/>
            <a:r>
              <a:rPr lang="ar-SA" smtClean="0">
                <a:latin typeface="Arial"/>
                <a:cs typeface="Arial"/>
              </a:rPr>
              <a:t>ويُعتبر الزواج المبكر جزءاً لا يتجزأ من الكثير من الممارسات الثقافية والاجتماعية. ولهذا السبب يتطلب العمل مع موضوع الزواج المبكر نهجاً حساساً وحريصاً ويجب أن نتأكد أن أي تدخلات نقوم بها تدعم الفتاة ولا تعرضها لمخاطر أي إيذاء. </a:t>
            </a:r>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5</a:t>
            </a:fld>
            <a:endParaRPr lang="ar-SA"/>
          </a:p>
        </p:txBody>
      </p:sp>
    </p:spTree>
    <p:extLst>
      <p:ext uri="{BB962C8B-B14F-4D97-AF65-F5344CB8AC3E}">
        <p14:creationId xmlns:p14="http://schemas.microsoft.com/office/powerpoint/2010/main" val="676436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أود من الجميع الانضمام إلى مجموعات صغيرة لا تزيد عن 5 أشخاص ومناقشة الزواج المبكر. تحدث عن كيف يبدو الزواج المبكر في المجتمع الذي تعمل به، بما في ذلك عوامل الخطر والعوامل الوقائية للزواج المكبر وكيف ترى دورك في كل هذا. بعد المناقشة لمدة 5 - 10 دقائق، سوف نعود مجدداً ونطلب من الجميع مشاركة ما تمت مناقشته مع المجموعة الأكبر. </a:t>
            </a:r>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6</a:t>
            </a:fld>
            <a:endParaRPr lang="ar-SA"/>
          </a:p>
        </p:txBody>
      </p:sp>
    </p:spTree>
    <p:extLst>
      <p:ext uri="{BB962C8B-B14F-4D97-AF65-F5344CB8AC3E}">
        <p14:creationId xmlns:p14="http://schemas.microsoft.com/office/powerpoint/2010/main" val="4947335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سنناقش اليوم فئتين رئيسيتين من حالات الزواج المبكر، واللتان تتطلبان أنواعاً مختلفة من التركيز أثناء التقييم وما يترتب عليه من إجراءات مختلفة بناءً على التقييم.  </a:t>
            </a:r>
          </a:p>
          <a:p>
            <a:pPr rtl="1"/>
            <a:endParaRPr lang="ar-SA" baseline="0" dirty="0"/>
          </a:p>
          <a:p>
            <a:pPr algn="r" rtl="1"/>
            <a:r>
              <a:rPr lang="ar-SA" smtClean="0">
                <a:latin typeface="Arial"/>
                <a:cs typeface="Arial"/>
              </a:rPr>
              <a:t>أولاً وقبل كل شيء في أي استجابة من استجابات إدارة الحالات يتم التعريف بنفسك والحصول على الموافقة للمضي قدماً في الخدمات. ويتبع ذلك تقييم آمن ومنسق وشامل. وسيبدو التقييم مختلفاً إلى حد ما وذلك اعتماداً على موقف الفتاة: هل هي معرضة لخطر الزواج المبكر الوشيك أو هل هي متزوجة بالفعل.  </a:t>
            </a:r>
          </a:p>
          <a:p>
            <a:pPr rtl="1"/>
            <a:endParaRPr lang="ar-SA" baseline="0" dirty="0"/>
          </a:p>
          <a:p>
            <a:pPr marL="631825" lvl="1" indent="-457200" algn="r" rtl="1">
              <a:buClr>
                <a:schemeClr val="accent4">
                  <a:lumMod val="75000"/>
                </a:schemeClr>
              </a:buClr>
              <a:buFont typeface="Arial" pitchFamily="34" charset="0"/>
              <a:buChar char="•"/>
            </a:pPr>
            <a:r>
              <a:rPr lang="ar-SA" smtClean="0">
                <a:latin typeface="Arial"/>
                <a:cs typeface="Arial"/>
              </a:rPr>
              <a:t>وليس من دورنا الذهاب على الفور إلى عائلة الفتاة لمحاولة منع إتمام الزواج، على الرغم من أن هذا قد يكون هو الإحساس الطبيعي لدينا.  فالقيام بذلك يشكل خطراً على الفتاة وكذلك علينا وعلى زملائنا.  وإنما يتمثل دورنا في العمل مع الناجية لفهم ماذا تريد وكيف ندعمها في هذا الإطار.  نحن نريد:</a:t>
            </a:r>
          </a:p>
          <a:p>
            <a:pPr marL="1089025" lvl="2" indent="-457200" algn="r" rtl="1">
              <a:buClr>
                <a:schemeClr val="accent4">
                  <a:lumMod val="75000"/>
                </a:schemeClr>
              </a:buClr>
              <a:buFont typeface="Arial" pitchFamily="34" charset="0"/>
              <a:buChar char="•"/>
            </a:pPr>
            <a:r>
              <a:rPr lang="ar-SA" sz="1800" dirty="0">
                <a:latin typeface="Arial"/>
                <a:cs typeface="Arial"/>
                <a:sym typeface="Wingdings" panose="05000000000000000000" pitchFamily="2" charset="2"/>
              </a:rPr>
              <a:t>بناء علاقة تقوم على الثقة</a:t>
            </a:r>
          </a:p>
          <a:p>
            <a:pPr marL="1089025" lvl="2" indent="-457200" algn="r" rtl="1">
              <a:buClr>
                <a:schemeClr val="accent4">
                  <a:lumMod val="75000"/>
                </a:schemeClr>
              </a:buClr>
              <a:buFont typeface="Arial" pitchFamily="34" charset="0"/>
              <a:buChar char="•"/>
            </a:pPr>
            <a:r>
              <a:rPr lang="ar-SA" sz="1800" dirty="0">
                <a:latin typeface="Arial"/>
                <a:cs typeface="Arial"/>
                <a:sym typeface="Wingdings" panose="05000000000000000000" pitchFamily="2" charset="2"/>
              </a:rPr>
              <a:t>تيسير عملية المشاركة والتقييم والتخطيط لإجراءات الحالة</a:t>
            </a:r>
          </a:p>
          <a:p>
            <a:pPr marL="1089025" lvl="2" indent="-457200" algn="r" rtl="1">
              <a:buClr>
                <a:schemeClr val="accent4">
                  <a:lumMod val="75000"/>
                </a:schemeClr>
              </a:buClr>
              <a:buFont typeface="Arial" pitchFamily="34" charset="0"/>
              <a:buChar char="•"/>
            </a:pPr>
            <a:r>
              <a:rPr lang="ar-SA" dirty="0">
                <a:latin typeface="Arial"/>
                <a:cs typeface="Arial"/>
                <a:sym typeface="Wingdings" panose="05000000000000000000" pitchFamily="2" charset="2"/>
              </a:rPr>
              <a:t>توفير المعلومات إلى الفتاة بشأن الزواج المبكر</a:t>
            </a:r>
            <a:endParaRPr lang="ar-SA" sz="1800" dirty="0">
              <a:sym typeface="Wingdings" panose="05000000000000000000" pitchFamily="2" charset="2"/>
            </a:endParaRPr>
          </a:p>
          <a:p>
            <a:pPr marL="1089025" lvl="2" indent="-457200" algn="r" rtl="1">
              <a:buClr>
                <a:schemeClr val="accent4">
                  <a:lumMod val="75000"/>
                </a:schemeClr>
              </a:buClr>
              <a:buFont typeface="Arial" pitchFamily="34" charset="0"/>
              <a:buChar char="•"/>
            </a:pPr>
            <a:r>
              <a:rPr lang="ar-SA" sz="1800" dirty="0">
                <a:latin typeface="Arial"/>
                <a:cs typeface="Arial"/>
                <a:sym typeface="Wingdings" panose="05000000000000000000" pitchFamily="2" charset="2"/>
              </a:rPr>
              <a:t>التعاون مع الأشخاص البالغين الموثوق بهم متى كان ذلك مهماً. كما هو الحال مع أي شكل من أشكال العنف المبني على النوع الاجتماعي، فإننا، كعاملين اجتماعيينعاملين اجتماعيين، لا نتدخل تدخلاً مباشراً </a:t>
            </a:r>
          </a:p>
          <a:p>
            <a:pPr marL="1089025" lvl="2" indent="-457200" algn="r" rtl="1">
              <a:buClr>
                <a:schemeClr val="accent4">
                  <a:lumMod val="75000"/>
                </a:schemeClr>
              </a:buClr>
              <a:buFont typeface="Arial" pitchFamily="34" charset="0"/>
              <a:buChar char="•"/>
            </a:pPr>
            <a:r>
              <a:rPr lang="ar-SA" dirty="0">
                <a:latin typeface="Arial"/>
                <a:cs typeface="Arial"/>
                <a:sym typeface="Wingdings" panose="05000000000000000000" pitchFamily="2" charset="2"/>
              </a:rPr>
              <a:t>يأتي الحفاظ على سلامة الفتاة في طليعة أي إجراء / تدخل</a:t>
            </a:r>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7</a:t>
            </a:fld>
            <a:endParaRPr lang="ar-SA"/>
          </a:p>
        </p:txBody>
      </p:sp>
    </p:spTree>
    <p:extLst>
      <p:ext uri="{BB962C8B-B14F-4D97-AF65-F5344CB8AC3E}">
        <p14:creationId xmlns:p14="http://schemas.microsoft.com/office/powerpoint/2010/main" val="2701503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ar-SA" sz="2200" b="0" dirty="0">
                <a:latin typeface="Arial"/>
                <a:cs typeface="Arial"/>
                <a:sym typeface="Wingdings" panose="05000000000000000000" pitchFamily="2" charset="2"/>
              </a:rPr>
              <a:t>تبدأ استجابة إدارة الحالات لدينا دائماً بالتقديم والمشاركة (بما في ذلك إجراءات الموافقة المستنيرة).  إذا كانت لدى منظمتنا برامج أخرى للفتيات المراهقات، فمن المحتمل أننا نعمل بالفعل مع تلك الفتاة.  إذا كنت تعمل بالفعل مع الفتاة في سياق خدمة إدارة الحالات، فعندئذ لست بحاجة إلى الحصول على الموافقة في البداية لمواصلة العمل معها بشأن هذه القضية المعينة (ومع ذلك سنحتاج إلى الحصول على الموافقة بشأن أي إحالات نجريها).  ومع ذلك إذا كنت تعمل أنت/منظمتك معها بشكل فردي أو في سياق جماعي خارج نطاق إدارة الحالات، فسوف تحتاج إلى المضي قدماً عبر إجراءات الموافقة المستنيرة - تذكر التحلي بالوضوح بشأن السرية وقيودها والإبلاغ الإلزامي. </a:t>
            </a:r>
            <a:endParaRPr lang="ar-SA" sz="2200" b="0" dirty="0">
              <a:sym typeface="Wingdings" panose="05000000000000000000" pitchFamily="2" charset="2"/>
            </a:endParaRPr>
          </a:p>
          <a:p>
            <a:pPr rtl="1"/>
            <a:endParaRPr lang="ar-SA" dirty="0"/>
          </a:p>
          <a:p>
            <a:pPr algn="r" rtl="1"/>
            <a:r>
              <a:rPr lang="ar-SA" smtClean="0">
                <a:latin typeface="Arial"/>
                <a:cs typeface="Arial"/>
              </a:rPr>
              <a:t>وكما ناقشنا في الوحدة 15ج، سوف تكون إجراءات الموافقة الخاصة بالعمل مع الفتيات المراهقات مختلفة وذلك اعتماداً على عمر الفتاة التي تعمل معها. </a:t>
            </a:r>
          </a:p>
          <a:p>
            <a:pPr algn="r" rtl="1">
              <a:buFont typeface="Arial" pitchFamily="34" charset="0"/>
              <a:buChar char="•"/>
            </a:pPr>
            <a:r>
              <a:rPr lang="ar-SA" smtClean="0">
                <a:latin typeface="Arial"/>
                <a:cs typeface="Arial"/>
              </a:rPr>
              <a:t> إذا كان عمر الفتاة يتراوح ما بين 6 و11 عاماً فسوف تحصل تحتاج إلى الحصول على موافقة مستنيرة، أي موافقة من الفتاة بأنها تريد تلقي الخدمات. سيكون عليك بعد ذلك الحصول على موافقة مستنيرة من مقدم الرعاية الخاص بالفتاة. إذا كان مقدم الرعاية غير داعم أو إذا تم اعتبار أن التواصل مع مقدم الرعاية ليس في مصلحة الطفل المثلى، يمكن أن يقدم شخص بالغ آخر موثوق أو العامل الاجتماعي المعني بالفتاة الموافقة الكتابية بشأن الخدمات. </a:t>
            </a:r>
          </a:p>
          <a:p>
            <a:pPr algn="r" rtl="1">
              <a:buFont typeface="Arial" pitchFamily="34" charset="0"/>
              <a:buChar char="•"/>
            </a:pPr>
            <a:r>
              <a:rPr lang="ar-SA" smtClean="0">
                <a:latin typeface="Arial"/>
                <a:cs typeface="Arial"/>
              </a:rPr>
              <a:t> وتنطبق نفس الإجراءات على الفتايات اللاتي يتراوح عمرهن من 12 إلى 14 عاماً؛ ومع ذلك، واعتماداً على نضج الفتاة، يمكن أن تستوعب موافقتها للحصول على الخدمات العناية الواجبة، بما يعني أنه يمكن إيلاء الاهتمام إلى وجهات نظرها وآرائها استناداً إلى عوامل مثل عمرها ونضجها. </a:t>
            </a:r>
          </a:p>
          <a:p>
            <a:pPr algn="r" rtl="1">
              <a:buFont typeface="Arial" pitchFamily="34" charset="0"/>
              <a:buChar char="•"/>
            </a:pPr>
            <a:r>
              <a:rPr lang="ar-SA" smtClean="0">
                <a:latin typeface="Arial"/>
                <a:cs typeface="Arial"/>
              </a:rPr>
              <a:t> بالنسبة للفتيات اللاتي يتراوح عمرهن من 15 إلى 17 عاماً، يجب الحصول على الموافقة المستنيرة من الفتاة، وإن أمكن، من مقدم الرعاية الخاص بها. </a:t>
            </a:r>
          </a:p>
          <a:p>
            <a:pPr rtl="1"/>
            <a:endParaRPr lang="ar-SA" baseline="0" dirty="0"/>
          </a:p>
          <a:p>
            <a:pPr algn="r" rtl="1"/>
            <a:r>
              <a:rPr lang="ar-SA" b="1" dirty="0">
                <a:latin typeface="Arial"/>
                <a:cs typeface="Arial"/>
              </a:rPr>
              <a:t>**لمزيد من المعلومات يُرجى الاطلاع على دليل رعاية الناجين من الأطفال، ص 117**</a:t>
            </a:r>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8</a:t>
            </a:fld>
            <a:endParaRPr lang="ar-SA"/>
          </a:p>
        </p:txBody>
      </p:sp>
    </p:spTree>
    <p:extLst>
      <p:ext uri="{BB962C8B-B14F-4D97-AF65-F5344CB8AC3E}">
        <p14:creationId xmlns:p14="http://schemas.microsoft.com/office/powerpoint/2010/main" val="20518053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دعونا نطبق بعضاً من ذلك عملياً. يُرجى أن تنقسموا إلى مجموعات صغيرة. وسوف أسلم كل مجموعة سيناريو حالة. وبناءً على السيناريو والمعلومات التي عرفتوها للتو، ناقشوا إجراءات الموافقة المناسبة. وبعد المناقشة لبعض الوقت، سوف تشارك كل مجموعة السيناريو الخاص بها وإجراءات الموافقة مع المجموعة الأكبر. </a:t>
            </a:r>
          </a:p>
          <a:p>
            <a:pPr rtl="1"/>
            <a:endParaRPr lang="ar-SA" baseline="0" dirty="0"/>
          </a:p>
          <a:p>
            <a:pPr algn="r" rtl="1"/>
            <a:r>
              <a:rPr lang="ar-SA" b="1" baseline="0" dirty="0">
                <a:latin typeface="Arial"/>
                <a:cs typeface="Arial"/>
              </a:rPr>
              <a:t>**وزع النشرة 16.1 التقديم والحصول على الموافقة**</a:t>
            </a:r>
            <a:endParaRPr lang="ar-SA" b="1"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9</a:t>
            </a:fld>
            <a:endParaRPr lang="ar-SA"/>
          </a:p>
        </p:txBody>
      </p:sp>
    </p:spTree>
    <p:extLst>
      <p:ext uri="{BB962C8B-B14F-4D97-AF65-F5344CB8AC3E}">
        <p14:creationId xmlns:p14="http://schemas.microsoft.com/office/powerpoint/2010/main" val="34683866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4.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4.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4.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4.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4.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4.xml"/><Relationship Id="rId4" Type="http://schemas.openxmlformats.org/officeDocument/2006/relationships/image" Target="../media/image8.png"/></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حالة العنف المبني على النوع الاجتماعي بين الوكالات</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flipH="1">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حالة العنف المبني على النوع الاجتماعي بين الوكالات</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flipH="1">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حالة العنف المبني على النوع الاجتماعي بين الوكالات</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982663"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slideLayout" Target="../slideLayouts/slideLayout85.xml"/><Relationship Id="rId18" Type="http://schemas.openxmlformats.org/officeDocument/2006/relationships/slideLayout" Target="../slideLayouts/slideLayout90.xml"/><Relationship Id="rId3" Type="http://schemas.openxmlformats.org/officeDocument/2006/relationships/slideLayout" Target="../slideLayouts/slideLayout75.xml"/><Relationship Id="rId21" Type="http://schemas.openxmlformats.org/officeDocument/2006/relationships/slideLayout" Target="../slideLayouts/slideLayout93.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17" Type="http://schemas.openxmlformats.org/officeDocument/2006/relationships/slideLayout" Target="../slideLayouts/slideLayout89.xml"/><Relationship Id="rId25" Type="http://schemas.openxmlformats.org/officeDocument/2006/relationships/theme" Target="../theme/theme4.xml"/><Relationship Id="rId2" Type="http://schemas.openxmlformats.org/officeDocument/2006/relationships/slideLayout" Target="../slideLayouts/slideLayout74.xml"/><Relationship Id="rId16" Type="http://schemas.openxmlformats.org/officeDocument/2006/relationships/slideLayout" Target="../slideLayouts/slideLayout88.xml"/><Relationship Id="rId20" Type="http://schemas.openxmlformats.org/officeDocument/2006/relationships/slideLayout" Target="../slideLayouts/slideLayout92.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24" Type="http://schemas.openxmlformats.org/officeDocument/2006/relationships/slideLayout" Target="../slideLayouts/slideLayout96.xml"/><Relationship Id="rId5" Type="http://schemas.openxmlformats.org/officeDocument/2006/relationships/slideLayout" Target="../slideLayouts/slideLayout77.xml"/><Relationship Id="rId15" Type="http://schemas.openxmlformats.org/officeDocument/2006/relationships/slideLayout" Target="../slideLayouts/slideLayout87.xml"/><Relationship Id="rId23" Type="http://schemas.openxmlformats.org/officeDocument/2006/relationships/slideLayout" Target="../slideLayouts/slideLayout95.xml"/><Relationship Id="rId10" Type="http://schemas.openxmlformats.org/officeDocument/2006/relationships/slideLayout" Target="../slideLayouts/slideLayout82.xml"/><Relationship Id="rId19" Type="http://schemas.openxmlformats.org/officeDocument/2006/relationships/slideLayout" Target="../slideLayouts/slideLayout91.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slideLayout" Target="../slideLayouts/slideLayout86.xml"/><Relationship Id="rId22" Type="http://schemas.openxmlformats.org/officeDocument/2006/relationships/slideLayout" Target="../slideLayouts/slideLayout9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748" r:id="rId14"/>
    <p:sldLayoutId id="2147483749" r:id="rId15"/>
    <p:sldLayoutId id="2147483750" r:id="rId16"/>
    <p:sldLayoutId id="2147483751" r:id="rId17"/>
    <p:sldLayoutId id="2147483752" r:id="rId18"/>
    <p:sldLayoutId id="2147483753" r:id="rId19"/>
    <p:sldLayoutId id="2147483754" r:id="rId20"/>
    <p:sldLayoutId id="2147483755" r:id="rId21"/>
    <p:sldLayoutId id="2147483756" r:id="rId22"/>
    <p:sldLayoutId id="2147483757" r:id="rId23"/>
    <p:sldLayoutId id="214748375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 id="2147483776" r:id="rId17"/>
    <p:sldLayoutId id="2147483777" r:id="rId18"/>
    <p:sldLayoutId id="2147483778" r:id="rId19"/>
    <p:sldLayoutId id="2147483779" r:id="rId20"/>
    <p:sldLayoutId id="2147483780" r:id="rId21"/>
    <p:sldLayoutId id="2147483781" r:id="rId22"/>
    <p:sldLayoutId id="2147483782" r:id="rId23"/>
    <p:sldLayoutId id="214748378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4949" y="1506301"/>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r>
              <a:rPr lang="ar-SA" sz="3400" b="1" dirty="0">
                <a:latin typeface="Arial"/>
                <a:cs typeface="Arial"/>
              </a:rPr>
              <a:t>التدريب على إدارة حالة العنف المبني على النوع الاجتماعي بين الوكالات</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الحالات التي تنطوي على خطر وشيك</a:t>
            </a:r>
          </a:p>
        </p:txBody>
      </p:sp>
      <p:sp>
        <p:nvSpPr>
          <p:cNvPr id="3" name="Content Placeholder 2"/>
          <p:cNvSpPr>
            <a:spLocks noGrp="1"/>
          </p:cNvSpPr>
          <p:nvPr>
            <p:ph idx="1"/>
          </p:nvPr>
        </p:nvSpPr>
        <p:spPr>
          <a:xfrm>
            <a:off x="533109" y="1986455"/>
            <a:ext cx="10625958" cy="4346334"/>
          </a:xfrm>
        </p:spPr>
        <p:txBody>
          <a:bodyPr>
            <a:normAutofit/>
          </a:bodyPr>
          <a:lstStyle/>
          <a:p>
            <a:pPr algn="r" rtl="1"/>
            <a:r>
              <a:rPr lang="ar-SA" sz="2400" b="1" spc="0" dirty="0">
                <a:solidFill>
                  <a:schemeClr val="tx1"/>
                </a:solidFill>
                <a:latin typeface="Arial"/>
                <a:cs typeface="Arial"/>
              </a:rPr>
              <a:t>الخطر الوشيك:  الفتيات اللاتي لم يتزوجن بعد ولكن أولياء أمورهن يمضون قدماً في التفاوض بشأن زواجهن أو يخططون بالفعل له</a:t>
            </a:r>
          </a:p>
          <a:p>
            <a:pPr algn="r" rtl="1"/>
            <a:r>
              <a:rPr lang="ar-SA" sz="2400" b="1" spc="0" dirty="0">
                <a:solidFill>
                  <a:schemeClr val="tx1"/>
                </a:solidFill>
                <a:latin typeface="Arial"/>
                <a:cs typeface="Arial"/>
              </a:rPr>
              <a:t>نظرة عامة على استجابات إدارة الحالات: </a:t>
            </a:r>
          </a:p>
          <a:p>
            <a:pPr indent="-457200"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فهم كيف يكون شعور الفتاة بشأن الزواج</a:t>
            </a:r>
          </a:p>
          <a:p>
            <a:pPr indent="-457200"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توفير المعلومات إلى الفتاة</a:t>
            </a:r>
          </a:p>
          <a:p>
            <a:pPr indent="-457200"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إمكانية إشراك شخص بالغ داعم (تقييم المخاطر التي تنطوي عليها هذه الخطوة)</a:t>
            </a:r>
          </a:p>
          <a:p>
            <a:pPr indent="-457200"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إذا كان قرار تزويج الفتاة لا يزال يمضي قدماً </a:t>
            </a:r>
            <a:r>
              <a:rPr lang="en-US" sz="2400" spc="0" dirty="0" smtClean="0">
                <a:solidFill>
                  <a:schemeClr val="tx1"/>
                </a:solidFill>
                <a:sym typeface="Wingdings" panose="05000000000000000000" pitchFamily="2" charset="2"/>
              </a:rPr>
              <a:t></a:t>
            </a:r>
            <a:r>
              <a:rPr lang="ar-SA" sz="2400" spc="0" dirty="0" smtClean="0">
                <a:solidFill>
                  <a:schemeClr val="tx1"/>
                </a:solidFill>
                <a:latin typeface="Arial"/>
                <a:cs typeface="Arial"/>
                <a:sym typeface="Wingdings" pitchFamily="2" charset="2"/>
              </a:rPr>
              <a:t> </a:t>
            </a:r>
            <a:r>
              <a:rPr lang="ar-SA" sz="2400" spc="0" dirty="0">
                <a:solidFill>
                  <a:schemeClr val="tx1"/>
                </a:solidFill>
                <a:latin typeface="Arial"/>
                <a:cs typeface="Arial"/>
                <a:sym typeface="Wingdings" pitchFamily="2" charset="2"/>
              </a:rPr>
              <a:t>فيُراعى الحد من المخاطر</a:t>
            </a:r>
            <a:endParaRPr lang="ar-SA" sz="2400" spc="0" dirty="0">
              <a:solidFill>
                <a:schemeClr val="tx1"/>
              </a:solidFill>
            </a:endParaRPr>
          </a:p>
          <a:p>
            <a:pPr indent="-457200" rtl="1">
              <a:buClr>
                <a:schemeClr val="accent4">
                  <a:lumMod val="75000"/>
                </a:schemeClr>
              </a:buClr>
              <a:buFont typeface="Arial" panose="020B0604020202020204" pitchFamily="34" charset="0"/>
              <a:buChar char="•"/>
            </a:pPr>
            <a:endParaRPr lang="ar-SA" sz="2400" spc="0" dirty="0">
              <a:solidFill>
                <a:schemeClr val="tx1"/>
              </a:solidFill>
            </a:endParaRPr>
          </a:p>
          <a:p>
            <a:pPr indent="-457200" rtl="1">
              <a:buClr>
                <a:schemeClr val="accent4">
                  <a:lumMod val="75000"/>
                </a:schemeClr>
              </a:buClr>
              <a:buFont typeface="Arial" panose="020B0604020202020204" pitchFamily="34" charset="0"/>
              <a:buChar char="•"/>
            </a:pPr>
            <a:endParaRPr lang="ar-SA" sz="2400" spc="0" dirty="0">
              <a:solidFill>
                <a:schemeClr val="tx1"/>
              </a:solidFill>
            </a:endParaRPr>
          </a:p>
          <a:p>
            <a:pPr lvl="2" rtl="1">
              <a:buClr>
                <a:schemeClr val="accent4">
                  <a:lumMod val="75000"/>
                </a:schemeClr>
              </a:buClr>
              <a:buFont typeface="Arial" panose="020B0604020202020204" pitchFamily="34" charset="0"/>
              <a:buChar char="•"/>
            </a:pPr>
            <a:endParaRPr lang="ar-SA" sz="1600" spc="0" dirty="0">
              <a:solidFill>
                <a:schemeClr val="tx1"/>
              </a:solidFill>
            </a:endParaRPr>
          </a:p>
          <a:p>
            <a:pPr rtl="1"/>
            <a:endParaRPr lang="ar-SA" spc="0" dirty="0">
              <a:solidFill>
                <a:schemeClr val="tx1"/>
              </a:solidFill>
            </a:endParaRPr>
          </a:p>
        </p:txBody>
      </p:sp>
    </p:spTree>
    <p:extLst>
      <p:ext uri="{BB962C8B-B14F-4D97-AF65-F5344CB8AC3E}">
        <p14:creationId xmlns:p14="http://schemas.microsoft.com/office/powerpoint/2010/main" val="2531837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smtClean="0">
                <a:latin typeface="Arial"/>
                <a:cs typeface="Arial"/>
              </a:rPr>
              <a:t>حالات الخطر الوشيك: التقييم</a:t>
            </a:r>
          </a:p>
        </p:txBody>
      </p:sp>
      <p:sp>
        <p:nvSpPr>
          <p:cNvPr id="3" name="Content Placeholder 2"/>
          <p:cNvSpPr>
            <a:spLocks noGrp="1"/>
          </p:cNvSpPr>
          <p:nvPr>
            <p:ph idx="1"/>
          </p:nvPr>
        </p:nvSpPr>
        <p:spPr>
          <a:xfrm>
            <a:off x="1187377" y="2238703"/>
            <a:ext cx="9971690" cy="4177862"/>
          </a:xfrm>
        </p:spPr>
        <p:txBody>
          <a:bodyPr>
            <a:normAutofit/>
          </a:bodyPr>
          <a:lstStyle/>
          <a:p>
            <a:pPr algn="r" rtl="1">
              <a:buClr>
                <a:schemeClr val="accent4">
                  <a:lumMod val="75000"/>
                </a:schemeClr>
              </a:buClr>
              <a:buNone/>
            </a:pPr>
            <a:r>
              <a:rPr lang="ar-SA" sz="2400" b="1" spc="0" dirty="0">
                <a:solidFill>
                  <a:schemeClr val="tx1"/>
                </a:solidFill>
                <a:latin typeface="Arial"/>
                <a:cs typeface="Arial"/>
              </a:rPr>
              <a:t>فهم كيف تشعر الفتاة بشأن الزواج</a:t>
            </a:r>
          </a:p>
          <a:p>
            <a:pPr algn="r" rtl="1">
              <a:buClr>
                <a:schemeClr val="accent4">
                  <a:lumMod val="75000"/>
                </a:schemeClr>
              </a:buClr>
              <a:buNone/>
            </a:pPr>
            <a:r>
              <a:rPr lang="ar-SA" sz="2400" b="1" spc="0" dirty="0">
                <a:solidFill>
                  <a:schemeClr val="tx1"/>
                </a:solidFill>
                <a:latin typeface="Arial"/>
                <a:cs typeface="Arial"/>
              </a:rPr>
              <a:t>توفير المعلومات إلى الفتاة بشأن الزواج المبكر </a:t>
            </a:r>
          </a:p>
          <a:p>
            <a:pPr algn="r" rtl="1">
              <a:buClr>
                <a:schemeClr val="accent4">
                  <a:lumMod val="75000"/>
                </a:schemeClr>
              </a:buClr>
              <a:buNone/>
            </a:pPr>
            <a:r>
              <a:rPr lang="ar-SA" sz="2400" b="1" spc="0" dirty="0">
                <a:solidFill>
                  <a:schemeClr val="tx1"/>
                </a:solidFill>
                <a:latin typeface="Arial"/>
                <a:cs typeface="Arial"/>
              </a:rPr>
              <a:t>مساعدتها على تحديد عضو داعم من أعضاء العائلة أو شخص بالغ آخر موثوق في حياتها</a:t>
            </a:r>
            <a:endParaRPr lang="ar-SA" sz="2000" b="1" strike="sngStrike" spc="0" dirty="0">
              <a:solidFill>
                <a:schemeClr val="tx1"/>
              </a:solidFill>
            </a:endParaRP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 تحديد ما إذا كان من الأمان التحدث من أجلها مع هذا الشخص</a:t>
            </a: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التخطيط مع الفتاة بشأن متى وكيف ستتواصل مع الشخص</a:t>
            </a: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تحديد الوقت والمكان اللازمين للمتابعة مع الفتاة بشأن الحوار</a:t>
            </a:r>
          </a:p>
          <a:p>
            <a:pPr lvl="1" rtl="1">
              <a:buClr>
                <a:schemeClr val="accent4">
                  <a:lumMod val="75000"/>
                </a:schemeClr>
              </a:buClr>
              <a:buFont typeface="Arial" panose="020B0604020202020204" pitchFamily="34" charset="0"/>
              <a:buChar char="•"/>
            </a:pPr>
            <a:endParaRPr lang="ar-SA" sz="2000" spc="0" dirty="0">
              <a:solidFill>
                <a:schemeClr val="tx1"/>
              </a:solidFill>
            </a:endParaRPr>
          </a:p>
          <a:p>
            <a:pPr rtl="1"/>
            <a:endParaRPr lang="ar-SA" sz="2400" spc="0" dirty="0">
              <a:solidFill>
                <a:schemeClr val="tx1"/>
              </a:solidFill>
            </a:endParaRPr>
          </a:p>
        </p:txBody>
      </p:sp>
    </p:spTree>
    <p:extLst>
      <p:ext uri="{BB962C8B-B14F-4D97-AF65-F5344CB8AC3E}">
        <p14:creationId xmlns:p14="http://schemas.microsoft.com/office/powerpoint/2010/main" val="26499590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الحالات التي تنطوي على خطر وشيك: التقييم</a:t>
            </a:r>
          </a:p>
        </p:txBody>
      </p:sp>
      <p:sp>
        <p:nvSpPr>
          <p:cNvPr id="3" name="Content Placeholder 2"/>
          <p:cNvSpPr>
            <a:spLocks noGrp="1"/>
          </p:cNvSpPr>
          <p:nvPr>
            <p:ph idx="1"/>
          </p:nvPr>
        </p:nvSpPr>
        <p:spPr>
          <a:xfrm>
            <a:off x="942191" y="1686910"/>
            <a:ext cx="10216876" cy="4776952"/>
          </a:xfrm>
        </p:spPr>
        <p:txBody>
          <a:bodyPr>
            <a:normAutofit lnSpcReduction="10000"/>
          </a:bodyPr>
          <a:lstStyle/>
          <a:p>
            <a:pPr algn="r" rtl="1">
              <a:buClr>
                <a:schemeClr val="accent4">
                  <a:lumMod val="75000"/>
                </a:schemeClr>
              </a:buClr>
              <a:buNone/>
            </a:pPr>
            <a:r>
              <a:rPr lang="ar-SA" spc="0" dirty="0" smtClean="0">
                <a:latin typeface="Arial"/>
                <a:cs typeface="Arial"/>
              </a:rPr>
              <a:t> </a:t>
            </a:r>
            <a:r>
              <a:rPr lang="ar-SA" sz="2400" b="1" spc="0" dirty="0">
                <a:solidFill>
                  <a:schemeClr val="tx1"/>
                </a:solidFill>
                <a:latin typeface="Arial"/>
                <a:cs typeface="Arial"/>
              </a:rPr>
              <a:t>إشراك الشخص البالغ الداعم</a:t>
            </a:r>
          </a:p>
          <a:p>
            <a:pPr lvl="1" algn="r" rtl="1">
              <a:buClr>
                <a:schemeClr val="accent4">
                  <a:lumMod val="75000"/>
                </a:schemeClr>
              </a:buClr>
              <a:buNone/>
            </a:pPr>
            <a:r>
              <a:rPr lang="ar-SA" sz="2000" spc="0" dirty="0">
                <a:solidFill>
                  <a:schemeClr val="tx1"/>
                </a:solidFill>
                <a:latin typeface="Arial"/>
                <a:cs typeface="Arial"/>
              </a:rPr>
              <a:t>إذا استجاب الشخص البالغ للفتاة بطريقة تتسم بالدعم والرعاية، فيجب مراعاة إشراكه في جلسة ثنائية أو مشتركة</a:t>
            </a:r>
          </a:p>
          <a:p>
            <a:pPr lvl="1" algn="r" rtl="1">
              <a:buClr>
                <a:schemeClr val="accent4">
                  <a:lumMod val="75000"/>
                </a:schemeClr>
              </a:buClr>
              <a:buNone/>
            </a:pPr>
            <a:r>
              <a:rPr lang="ar-SA" spc="0" dirty="0" smtClean="0">
                <a:latin typeface="Arial"/>
                <a:cs typeface="Arial"/>
              </a:rPr>
              <a:t> </a:t>
            </a:r>
          </a:p>
          <a:p>
            <a:pPr lvl="1" algn="r" rtl="1">
              <a:buClr>
                <a:schemeClr val="accent4">
                  <a:lumMod val="75000"/>
                </a:schemeClr>
              </a:buClr>
              <a:buNone/>
            </a:pPr>
            <a:r>
              <a:rPr lang="ar-SA" sz="2000" b="1" spc="0" dirty="0">
                <a:solidFill>
                  <a:schemeClr val="tx1"/>
                </a:solidFill>
                <a:latin typeface="Arial"/>
                <a:cs typeface="Arial"/>
              </a:rPr>
              <a:t>إذا كان أحد الوالدين/ أحد أعضاء العائلة</a:t>
            </a:r>
          </a:p>
          <a:p>
            <a:pPr lvl="1" algn="r" rtl="1">
              <a:buClr>
                <a:schemeClr val="accent4">
                  <a:lumMod val="75000"/>
                </a:schemeClr>
              </a:buClr>
              <a:buFont typeface="Arial" panose="020B0604020202020204" pitchFamily="34" charset="0"/>
              <a:buChar char="•"/>
            </a:pPr>
            <a:r>
              <a:rPr lang="ar-SA" sz="2000" spc="0" dirty="0" smtClean="0">
                <a:solidFill>
                  <a:schemeClr val="tx1"/>
                </a:solidFill>
                <a:latin typeface="Arial"/>
                <a:cs typeface="Arial"/>
              </a:rPr>
              <a:t>لا </a:t>
            </a:r>
            <a:r>
              <a:rPr lang="ar-SA" sz="2000" spc="0" dirty="0">
                <a:solidFill>
                  <a:schemeClr val="tx1"/>
                </a:solidFill>
                <a:latin typeface="Arial"/>
                <a:cs typeface="Arial"/>
              </a:rPr>
              <a:t>تكن متسرعاً في إصدار الأحكام</a:t>
            </a: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افهم الظروف الأسرية والبيئة المحيطة</a:t>
            </a: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ادعم مقدم الرعاية في التفكير بشأن إيجابيات وسلبيات الزواج المبكر </a:t>
            </a: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قدم المعلومات عن العواقب </a:t>
            </a:r>
          </a:p>
          <a:p>
            <a:pPr lvl="1" rtl="1">
              <a:buClr>
                <a:schemeClr val="accent4">
                  <a:lumMod val="75000"/>
                </a:schemeClr>
              </a:buClr>
              <a:buNone/>
            </a:pPr>
            <a:endParaRPr lang="ar-SA" sz="2000" spc="0" dirty="0">
              <a:solidFill>
                <a:schemeClr val="tx1"/>
              </a:solidFill>
            </a:endParaRPr>
          </a:p>
          <a:p>
            <a:pPr lvl="1" algn="r" rtl="1">
              <a:buClr>
                <a:schemeClr val="accent4">
                  <a:lumMod val="75000"/>
                </a:schemeClr>
              </a:buClr>
              <a:buNone/>
            </a:pPr>
            <a:r>
              <a:rPr lang="ar-SA" sz="2000" b="1" spc="0" dirty="0">
                <a:solidFill>
                  <a:schemeClr val="tx1"/>
                </a:solidFill>
                <a:latin typeface="Arial"/>
                <a:cs typeface="Arial"/>
              </a:rPr>
              <a:t> إذا كان الشخص البالغ الداعم ليس أحد الوالدين أو أحد أعضاء العائلة:</a:t>
            </a:r>
          </a:p>
          <a:p>
            <a:pPr lvl="2" algn="r" rtl="1">
              <a:buClr>
                <a:schemeClr val="accent4">
                  <a:lumMod val="75000"/>
                </a:schemeClr>
              </a:buClr>
              <a:buFont typeface="Arial" panose="020B0604020202020204" pitchFamily="34" charset="0"/>
              <a:buChar char="•"/>
            </a:pPr>
            <a:r>
              <a:rPr lang="ar-SA" sz="1800" spc="0" dirty="0">
                <a:solidFill>
                  <a:schemeClr val="tx1"/>
                </a:solidFill>
                <a:latin typeface="Arial"/>
                <a:cs typeface="Arial"/>
              </a:rPr>
              <a:t>ناقش علاقة الشخص البالغ بالعائلة وصناع القرار - هل لديهم التأثير؟  هل يمكنه التحدث مع العائلة / صناع القرار؟</a:t>
            </a:r>
          </a:p>
          <a:p>
            <a:pPr lvl="1" rtl="1">
              <a:buClr>
                <a:schemeClr val="accent4">
                  <a:lumMod val="75000"/>
                </a:schemeClr>
              </a:buClr>
              <a:buFont typeface="Arial" panose="020B0604020202020204" pitchFamily="34" charset="0"/>
              <a:buChar char="•"/>
            </a:pPr>
            <a:endParaRPr lang="ar-SA" sz="2800" b="1" spc="0" dirty="0">
              <a:solidFill>
                <a:schemeClr val="tx1"/>
              </a:solidFill>
              <a:sym typeface="Wingdings" panose="05000000000000000000" pitchFamily="2" charset="2"/>
            </a:endParaRPr>
          </a:p>
          <a:p>
            <a:pPr lvl="1" algn="r" rtl="1">
              <a:buClr>
                <a:schemeClr val="accent4">
                  <a:lumMod val="75000"/>
                </a:schemeClr>
              </a:buClr>
              <a:buNone/>
            </a:pPr>
            <a:r>
              <a:rPr lang="ar-SA" sz="2800" b="1" spc="0" dirty="0">
                <a:solidFill>
                  <a:schemeClr val="tx1"/>
                </a:solidFill>
                <a:latin typeface="Arial"/>
                <a:cs typeface="Arial"/>
                <a:sym typeface="Wingdings" panose="05000000000000000000" pitchFamily="2" charset="2"/>
              </a:rPr>
              <a:t>احرص دائماً على وضع سلامة الفتاة على رأس الأولويات</a:t>
            </a:r>
            <a:endParaRPr lang="ar-SA" sz="2800" b="1" spc="0" dirty="0">
              <a:solidFill>
                <a:schemeClr val="tx1"/>
              </a:solidFill>
            </a:endParaRPr>
          </a:p>
        </p:txBody>
      </p:sp>
    </p:spTree>
    <p:extLst>
      <p:ext uri="{BB962C8B-B14F-4D97-AF65-F5344CB8AC3E}">
        <p14:creationId xmlns:p14="http://schemas.microsoft.com/office/powerpoint/2010/main" val="2287423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0822" y="2419659"/>
            <a:ext cx="4769556" cy="1545564"/>
          </a:xfrm>
        </p:spPr>
        <p:txBody>
          <a:bodyPr>
            <a:noAutofit/>
          </a:bodyPr>
          <a:lstStyle/>
          <a:p>
            <a:pPr rtl="1">
              <a:lnSpc>
                <a:spcPct val="100000"/>
              </a:lnSpc>
            </a:pPr>
            <a:r>
              <a:rPr lang="ar-SA" sz="4000" spc="0" dirty="0" smtClean="0">
                <a:latin typeface="Arial"/>
                <a:cs typeface="+mn-cs"/>
              </a:rPr>
              <a:t>النشاط: </a:t>
            </a:r>
            <a:r>
              <a:rPr lang="ar-EG" sz="4000" spc="0" dirty="0" smtClean="0">
                <a:latin typeface="Arial"/>
                <a:cs typeface="+mn-cs"/>
              </a:rPr>
              <a:t/>
            </a:r>
            <a:br>
              <a:rPr lang="ar-EG" sz="4000" spc="0" dirty="0" smtClean="0">
                <a:latin typeface="Arial"/>
                <a:cs typeface="+mn-cs"/>
              </a:rPr>
            </a:br>
            <a:r>
              <a:rPr lang="ar-SA" sz="4000" spc="0" dirty="0" smtClean="0">
                <a:cs typeface="+mn-cs"/>
              </a:rPr>
              <a:t>الخطر الوشي</a:t>
            </a:r>
            <a:r>
              <a:rPr lang="ar-EG" sz="4000" spc="0" dirty="0" smtClean="0">
                <a:cs typeface="+mn-cs"/>
              </a:rPr>
              <a:t>ك</a:t>
            </a:r>
            <a:endParaRPr lang="en-US" sz="4000" spc="0" dirty="0" smtClean="0">
              <a:latin typeface="Arial"/>
              <a:cs typeface="+mn-cs"/>
            </a:endParaRPr>
          </a:p>
        </p:txBody>
      </p:sp>
      <p:sp>
        <p:nvSpPr>
          <p:cNvPr id="3" name="Content Placeholder 2"/>
          <p:cNvSpPr>
            <a:spLocks noGrp="1"/>
          </p:cNvSpPr>
          <p:nvPr>
            <p:ph idx="1"/>
          </p:nvPr>
        </p:nvSpPr>
        <p:spPr>
          <a:xfrm>
            <a:off x="808567" y="687357"/>
            <a:ext cx="4478866" cy="5053469"/>
          </a:xfrm>
        </p:spPr>
        <p:txBody>
          <a:bodyPr/>
          <a:lstStyle/>
          <a:p>
            <a:pPr rtl="1">
              <a:buClr>
                <a:srgbClr val="FFC000"/>
              </a:buClr>
              <a:buFont typeface="Wingdings" panose="05000000000000000000" pitchFamily="2" charset="2"/>
              <a:buChar char="ß"/>
            </a:pPr>
            <a:endParaRPr lang="ar-SA" sz="2400" dirty="0">
              <a:solidFill>
                <a:schemeClr val="tx1"/>
              </a:solidFill>
              <a:cs typeface="+mn-cs"/>
            </a:endParaRPr>
          </a:p>
          <a:p>
            <a:pPr algn="r" rtl="1">
              <a:buClr>
                <a:srgbClr val="FFC000"/>
              </a:buClr>
              <a:buFont typeface="Wingdings" panose="05000000000000000000" pitchFamily="2" charset="2"/>
              <a:buChar char="ß"/>
            </a:pPr>
            <a:r>
              <a:rPr lang="ar-SA" sz="2400" dirty="0">
                <a:solidFill>
                  <a:schemeClr val="tx1"/>
                </a:solidFill>
                <a:latin typeface="Arial"/>
                <a:cs typeface="+mn-cs"/>
              </a:rPr>
              <a:t>في مجموعات صغيرة، ناقش توفير المعلومات بشأن الزواج المبكر للفتيات وأولياء الأمور أو أعضاء العائلة. كيف تفعل ذلك؟ ما الموضوعات التي تتوقع أن تكون صعبة؟ كيف ستتناولها بشكل صحيح؟</a:t>
            </a:r>
          </a:p>
          <a:p>
            <a:pPr rtl="1">
              <a:buClr>
                <a:srgbClr val="FFC000"/>
              </a:buClr>
              <a:buFont typeface="Wingdings" panose="05000000000000000000" pitchFamily="2" charset="2"/>
              <a:buChar char="ß"/>
            </a:pPr>
            <a:endParaRPr lang="ar-SA" dirty="0">
              <a:solidFill>
                <a:schemeClr val="tx1"/>
              </a:solidFill>
              <a:cs typeface="+mn-cs"/>
            </a:endParaRPr>
          </a:p>
        </p:txBody>
      </p:sp>
    </p:spTree>
    <p:extLst>
      <p:ext uri="{BB962C8B-B14F-4D97-AF65-F5344CB8AC3E}">
        <p14:creationId xmlns:p14="http://schemas.microsoft.com/office/powerpoint/2010/main" val="32283369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حالات الخطر الوشيك: الحد من المخاطر </a:t>
            </a:r>
          </a:p>
        </p:txBody>
      </p:sp>
      <p:sp>
        <p:nvSpPr>
          <p:cNvPr id="3" name="Content Placeholder 2"/>
          <p:cNvSpPr>
            <a:spLocks noGrp="1"/>
          </p:cNvSpPr>
          <p:nvPr>
            <p:ph idx="1"/>
          </p:nvPr>
        </p:nvSpPr>
        <p:spPr>
          <a:xfrm>
            <a:off x="1274676" y="1907628"/>
            <a:ext cx="9884391" cy="4401097"/>
          </a:xfrm>
        </p:spPr>
        <p:txBody>
          <a:bodyPr>
            <a:normAutofit fontScale="77500" lnSpcReduction="20000"/>
          </a:bodyPr>
          <a:lstStyle/>
          <a:p>
            <a:pPr marL="0" indent="0" algn="r" rtl="1">
              <a:buClr>
                <a:schemeClr val="accent4">
                  <a:lumMod val="75000"/>
                </a:schemeClr>
              </a:buClr>
              <a:buNone/>
            </a:pPr>
            <a:r>
              <a:rPr lang="ar-SA" sz="2600" b="1" spc="0" dirty="0">
                <a:solidFill>
                  <a:schemeClr val="tx1"/>
                </a:solidFill>
                <a:latin typeface="Arial"/>
                <a:cs typeface="Arial"/>
              </a:rPr>
              <a:t>الفتيات اللاتي زواجهن قيد التحضير: </a:t>
            </a:r>
          </a:p>
          <a:p>
            <a:pPr marL="0" indent="0" algn="r" rtl="1">
              <a:buClr>
                <a:schemeClr val="accent4">
                  <a:lumMod val="75000"/>
                </a:schemeClr>
              </a:buClr>
              <a:buNone/>
            </a:pPr>
            <a:r>
              <a:rPr lang="ar-SA" sz="2600" b="1" spc="0" dirty="0">
                <a:solidFill>
                  <a:schemeClr val="tx1"/>
                </a:solidFill>
                <a:latin typeface="Arial"/>
                <a:cs typeface="Arial"/>
              </a:rPr>
              <a:t>يصبح الحد من المخاطر بؤرة للاهتمام</a:t>
            </a:r>
          </a:p>
          <a:p>
            <a:pPr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  قم بالتعاون مع الفتاة بتقييم:</a:t>
            </a:r>
          </a:p>
          <a:p>
            <a:pPr lvl="2" algn="r" rtl="1">
              <a:buClr>
                <a:schemeClr val="accent4">
                  <a:lumMod val="75000"/>
                </a:schemeClr>
              </a:buClr>
              <a:buFont typeface="Arial" panose="020B0604020202020204" pitchFamily="34" charset="0"/>
              <a:buChar char="•"/>
            </a:pPr>
            <a:r>
              <a:rPr lang="ar-SA" sz="1800" spc="0" dirty="0">
                <a:solidFill>
                  <a:schemeClr val="tx1"/>
                </a:solidFill>
                <a:latin typeface="Arial"/>
                <a:cs typeface="Arial"/>
              </a:rPr>
              <a:t>ما مشاعرها بشأن الزواج؟</a:t>
            </a:r>
          </a:p>
          <a:p>
            <a:pPr lvl="2" algn="r" rtl="1">
              <a:buClr>
                <a:schemeClr val="accent4">
                  <a:lumMod val="75000"/>
                </a:schemeClr>
              </a:buClr>
              <a:buFont typeface="Arial" panose="020B0604020202020204" pitchFamily="34" charset="0"/>
              <a:buChar char="•"/>
            </a:pPr>
            <a:r>
              <a:rPr lang="ar-SA" sz="1800" spc="0" dirty="0">
                <a:solidFill>
                  <a:schemeClr val="tx1"/>
                </a:solidFill>
                <a:latin typeface="Arial"/>
                <a:cs typeface="Arial"/>
              </a:rPr>
              <a:t>ما الأسئلة/الاهتمامات لديها؟</a:t>
            </a:r>
          </a:p>
          <a:p>
            <a:pPr lvl="2" algn="r" rtl="1">
              <a:buClr>
                <a:schemeClr val="accent4">
                  <a:lumMod val="75000"/>
                </a:schemeClr>
              </a:buClr>
              <a:buFont typeface="Arial" panose="020B0604020202020204" pitchFamily="34" charset="0"/>
              <a:buChar char="•"/>
            </a:pPr>
            <a:r>
              <a:rPr lang="ar-SA" sz="1800" spc="0" dirty="0">
                <a:solidFill>
                  <a:schemeClr val="tx1"/>
                </a:solidFill>
                <a:latin typeface="Arial"/>
                <a:cs typeface="Arial"/>
              </a:rPr>
              <a:t>ما المخاطر المحتملة لها؟</a:t>
            </a:r>
          </a:p>
          <a:p>
            <a:pPr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 تنفيذ تخطيط السلامة</a:t>
            </a:r>
          </a:p>
          <a:p>
            <a:pPr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 توفير المعلومات </a:t>
            </a:r>
          </a:p>
          <a:p>
            <a:pPr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  العمل على مشاركة الفتاة في الخدمات</a:t>
            </a:r>
          </a:p>
          <a:p>
            <a:pPr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  مساعدة الفتاة على تحديد شخص داعم في حياتها</a:t>
            </a:r>
          </a:p>
          <a:p>
            <a:pPr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  المناصرة من أجل الفتاة </a:t>
            </a:r>
          </a:p>
          <a:p>
            <a:pPr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  إشراك مقدم رعاية داعم</a:t>
            </a:r>
          </a:p>
          <a:p>
            <a:pPr rtl="1"/>
            <a:endParaRPr lang="ar-SA" spc="0" dirty="0">
              <a:solidFill>
                <a:schemeClr val="tx1"/>
              </a:solidFill>
            </a:endParaRPr>
          </a:p>
        </p:txBody>
      </p:sp>
    </p:spTree>
    <p:extLst>
      <p:ext uri="{BB962C8B-B14F-4D97-AF65-F5344CB8AC3E}">
        <p14:creationId xmlns:p14="http://schemas.microsoft.com/office/powerpoint/2010/main" val="30410164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الفتيات المتزوجات بالفعل</a:t>
            </a:r>
          </a:p>
        </p:txBody>
      </p:sp>
      <p:sp>
        <p:nvSpPr>
          <p:cNvPr id="3" name="Content Placeholder 2"/>
          <p:cNvSpPr>
            <a:spLocks noGrp="1"/>
          </p:cNvSpPr>
          <p:nvPr>
            <p:ph idx="1"/>
          </p:nvPr>
        </p:nvSpPr>
        <p:spPr>
          <a:xfrm>
            <a:off x="967317" y="1924050"/>
            <a:ext cx="10191750" cy="4384675"/>
          </a:xfrm>
        </p:spPr>
        <p:txBody>
          <a:bodyPr>
            <a:normAutofit/>
          </a:bodyPr>
          <a:lstStyle/>
          <a:p>
            <a:pPr algn="r" rtl="1"/>
            <a:r>
              <a:rPr lang="ar-SA" sz="3100" b="1" spc="0" dirty="0">
                <a:solidFill>
                  <a:schemeClr val="tx1"/>
                </a:solidFill>
                <a:latin typeface="Arial"/>
                <a:cs typeface="Arial"/>
              </a:rPr>
              <a:t>بالنسبة للفتيات المتزوجات بالفعل، قم بتنفيذ إجراءات إدارة الحالة: </a:t>
            </a:r>
          </a:p>
          <a:p>
            <a:pPr algn="r" rtl="1"/>
            <a:r>
              <a:rPr lang="ar-SA" sz="2600" b="1" spc="0" dirty="0">
                <a:solidFill>
                  <a:schemeClr val="tx1"/>
                </a:solidFill>
                <a:latin typeface="Arial"/>
                <a:cs typeface="Arial"/>
              </a:rPr>
              <a:t>نقاط التقييم الرئيسية</a:t>
            </a:r>
            <a:r>
              <a:rPr lang="ar-SA" sz="2600" spc="0" dirty="0">
                <a:solidFill>
                  <a:schemeClr val="tx1"/>
                </a:solidFill>
                <a:latin typeface="Arial"/>
                <a:cs typeface="Arial"/>
              </a:rPr>
              <a:t>: </a:t>
            </a:r>
          </a:p>
          <a:p>
            <a:pPr lvl="1"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العلاقة الجنسية – هل  جنس بالإكراه؟ هل يوجد ألم نتيجة للجماع؟</a:t>
            </a:r>
          </a:p>
          <a:p>
            <a:pPr lvl="1"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فهم الفتاة للصحة الإنجابية وطبيعة جسمها</a:t>
            </a:r>
          </a:p>
          <a:p>
            <a:pPr lvl="1"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الحمل</a:t>
            </a:r>
          </a:p>
          <a:p>
            <a:pPr lvl="1"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هل يوجد عنف من الشريك؟</a:t>
            </a:r>
          </a:p>
          <a:p>
            <a:pPr lvl="1"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هل يوجد عنف من أعضاء العائلة الآخرين؟</a:t>
            </a:r>
          </a:p>
          <a:p>
            <a:pPr lvl="1"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 الحصول على المال – من يكسب المال؟ من بيده مقاليد الأمور؟</a:t>
            </a:r>
          </a:p>
          <a:p>
            <a:pPr lvl="1"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هل لا تزال تذهب إلى المدرسة؟</a:t>
            </a:r>
          </a:p>
          <a:p>
            <a:pPr lvl="1"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هل لديها شبكة دعم اجتماعية؟</a:t>
            </a:r>
          </a:p>
          <a:p>
            <a:pPr lvl="1"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ما هو شعورها بشأن الزواج بشكل عام؟</a:t>
            </a:r>
          </a:p>
        </p:txBody>
      </p:sp>
    </p:spTree>
    <p:extLst>
      <p:ext uri="{BB962C8B-B14F-4D97-AF65-F5344CB8AC3E}">
        <p14:creationId xmlns:p14="http://schemas.microsoft.com/office/powerpoint/2010/main" val="36170885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الفتيات المتزوجات بالفعل</a:t>
            </a:r>
          </a:p>
        </p:txBody>
      </p:sp>
      <p:sp>
        <p:nvSpPr>
          <p:cNvPr id="3" name="Content Placeholder 2"/>
          <p:cNvSpPr>
            <a:spLocks noGrp="1"/>
          </p:cNvSpPr>
          <p:nvPr>
            <p:ph idx="1"/>
          </p:nvPr>
        </p:nvSpPr>
        <p:spPr>
          <a:xfrm>
            <a:off x="1438805" y="1970690"/>
            <a:ext cx="9720262" cy="4338035"/>
          </a:xfrm>
        </p:spPr>
        <p:txBody>
          <a:bodyPr>
            <a:normAutofit/>
          </a:bodyPr>
          <a:lstStyle/>
          <a:p>
            <a:pPr algn="r" rtl="1"/>
            <a:r>
              <a:rPr lang="ar-SA" sz="2400" b="1" spc="0" dirty="0">
                <a:solidFill>
                  <a:schemeClr val="tx1"/>
                </a:solidFill>
                <a:latin typeface="Arial"/>
                <a:cs typeface="Arial"/>
              </a:rPr>
              <a:t>يجب أن تتضمن خطة الإجراءات: </a:t>
            </a:r>
          </a:p>
          <a:p>
            <a:pPr algn="r" rtl="1"/>
            <a:r>
              <a:rPr lang="ar-SA" b="1" spc="0" dirty="0">
                <a:solidFill>
                  <a:schemeClr val="tx1"/>
                </a:solidFill>
                <a:latin typeface="Arial"/>
                <a:cs typeface="Arial"/>
              </a:rPr>
              <a:t>توفير معلومات للفتاة عن الصحة والسلامة والعواقب النفسية والاجتماعية للزواج المبكر </a:t>
            </a:r>
          </a:p>
          <a:p>
            <a:pPr lvl="1"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وفر معلومات عن خدمات الصحة والصحة الإنجابية، بما في ذلك خدمات تنظيم الأسرة والسلامة والأمن والخدمات النفسية والاجتماعية وأي دعم آخر ذي صلة </a:t>
            </a:r>
          </a:p>
          <a:p>
            <a:pPr lvl="1"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خدمات الاستشارات القانونية </a:t>
            </a:r>
          </a:p>
          <a:p>
            <a:pPr algn="r" rtl="1">
              <a:buClr>
                <a:schemeClr val="accent4">
                  <a:lumMod val="75000"/>
                </a:schemeClr>
              </a:buClr>
              <a:buNone/>
            </a:pPr>
            <a:r>
              <a:rPr lang="ar-SA" b="1" spc="0" dirty="0">
                <a:solidFill>
                  <a:schemeClr val="tx1"/>
                </a:solidFill>
                <a:latin typeface="Arial"/>
                <a:cs typeface="Arial"/>
              </a:rPr>
              <a:t>تخطيط السلامة</a:t>
            </a:r>
          </a:p>
          <a:p>
            <a:pPr algn="r" rtl="1">
              <a:buClr>
                <a:schemeClr val="accent4">
                  <a:lumMod val="75000"/>
                </a:schemeClr>
              </a:buClr>
              <a:buNone/>
            </a:pPr>
            <a:r>
              <a:rPr lang="ar-SA" b="1" spc="0" dirty="0">
                <a:solidFill>
                  <a:schemeClr val="tx1"/>
                </a:solidFill>
                <a:latin typeface="Arial"/>
                <a:cs typeface="Arial"/>
              </a:rPr>
              <a:t>تحديد وإشراك شخص بالغ داعم </a:t>
            </a:r>
          </a:p>
          <a:p>
            <a:pPr algn="r" rtl="1">
              <a:buClr>
                <a:schemeClr val="accent4">
                  <a:lumMod val="75000"/>
                </a:schemeClr>
              </a:buClr>
              <a:buNone/>
            </a:pPr>
            <a:r>
              <a:rPr lang="ar-SA" b="1" spc="0" dirty="0">
                <a:solidFill>
                  <a:schemeClr val="tx1"/>
                </a:solidFill>
                <a:latin typeface="Arial"/>
                <a:cs typeface="Arial"/>
              </a:rPr>
              <a:t>تحديد إستراتيجيات التعامل الإيجابية</a:t>
            </a:r>
          </a:p>
          <a:p>
            <a:pPr algn="r" rtl="1">
              <a:buClr>
                <a:schemeClr val="accent4">
                  <a:lumMod val="75000"/>
                </a:schemeClr>
              </a:buClr>
              <a:buNone/>
            </a:pPr>
            <a:r>
              <a:rPr lang="ar-SA" b="1" spc="0" dirty="0">
                <a:solidFill>
                  <a:schemeClr val="tx1"/>
                </a:solidFill>
                <a:latin typeface="Arial"/>
                <a:cs typeface="Arial"/>
              </a:rPr>
              <a:t>الإحالات حسب الضرورة</a:t>
            </a:r>
          </a:p>
          <a:p>
            <a:pPr rtl="1">
              <a:buClr>
                <a:schemeClr val="accent4">
                  <a:lumMod val="75000"/>
                </a:schemeClr>
              </a:buClr>
              <a:buFont typeface="Arial" panose="020B0604020202020204" pitchFamily="34" charset="0"/>
              <a:buChar char="•"/>
            </a:pPr>
            <a:endParaRPr lang="ar-SA" spc="0" dirty="0">
              <a:solidFill>
                <a:schemeClr val="tx1"/>
              </a:solidFill>
            </a:endParaRPr>
          </a:p>
        </p:txBody>
      </p:sp>
    </p:spTree>
    <p:extLst>
      <p:ext uri="{BB962C8B-B14F-4D97-AF65-F5344CB8AC3E}">
        <p14:creationId xmlns:p14="http://schemas.microsoft.com/office/powerpoint/2010/main" val="10689134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76586" y="2719204"/>
            <a:ext cx="4769556" cy="1545564"/>
          </a:xfrm>
        </p:spPr>
        <p:txBody>
          <a:bodyPr>
            <a:normAutofit/>
          </a:bodyPr>
          <a:lstStyle/>
          <a:p>
            <a:pPr rtl="1"/>
            <a:r>
              <a:rPr lang="ar-SA" sz="4000" spc="0" dirty="0" smtClean="0">
                <a:latin typeface="Arial"/>
                <a:cs typeface="Arial"/>
              </a:rPr>
              <a:t>النشاط: </a:t>
            </a:r>
            <a:r>
              <a:rPr lang="ar-EG" sz="4000" spc="0" dirty="0" smtClean="0">
                <a:latin typeface="Arial"/>
                <a:cs typeface="Arial"/>
              </a:rPr>
              <a:t/>
            </a:r>
            <a:br>
              <a:rPr lang="ar-EG" sz="4000" spc="0" dirty="0" smtClean="0">
                <a:latin typeface="Arial"/>
                <a:cs typeface="Arial"/>
              </a:rPr>
            </a:br>
            <a:r>
              <a:rPr lang="ar-SA" sz="4000" spc="0" dirty="0" smtClean="0">
                <a:latin typeface="Arial"/>
                <a:cs typeface="Arial"/>
              </a:rPr>
              <a:t>التقييم  </a:t>
            </a:r>
          </a:p>
        </p:txBody>
      </p:sp>
      <p:sp>
        <p:nvSpPr>
          <p:cNvPr id="3" name="Content Placeholder 2"/>
          <p:cNvSpPr>
            <a:spLocks noGrp="1"/>
          </p:cNvSpPr>
          <p:nvPr>
            <p:ph idx="1"/>
          </p:nvPr>
        </p:nvSpPr>
        <p:spPr>
          <a:xfrm>
            <a:off x="824333" y="860778"/>
            <a:ext cx="4478866" cy="5053469"/>
          </a:xfrm>
        </p:spPr>
        <p:txBody>
          <a:bodyPr>
            <a:noAutofit/>
          </a:bodyPr>
          <a:lstStyle/>
          <a:p>
            <a:pPr marL="0" indent="0" algn="r" rtl="1">
              <a:buNone/>
            </a:pPr>
            <a:r>
              <a:rPr lang="ar-SA" b="1" dirty="0">
                <a:solidFill>
                  <a:schemeClr val="tx1"/>
                </a:solidFill>
                <a:latin typeface="Arial"/>
                <a:cs typeface="Arial"/>
              </a:rPr>
              <a:t>المجموعتان 1 و3</a:t>
            </a:r>
            <a:r>
              <a:rPr lang="ar-SA" dirty="0">
                <a:solidFill>
                  <a:schemeClr val="tx1"/>
                </a:solidFill>
                <a:latin typeface="Arial"/>
                <a:cs typeface="Arial"/>
              </a:rPr>
              <a:t>، سوف تكونون  العاملين الاجتماعيين. </a:t>
            </a:r>
            <a:endParaRPr lang="ar-SA" b="1" dirty="0">
              <a:solidFill>
                <a:schemeClr val="tx1"/>
              </a:solidFill>
            </a:endParaRPr>
          </a:p>
          <a:p>
            <a:pPr marL="0" indent="0" algn="r" rtl="1">
              <a:buNone/>
            </a:pPr>
            <a:r>
              <a:rPr lang="ar-SA" b="1" dirty="0">
                <a:solidFill>
                  <a:schemeClr val="tx1"/>
                </a:solidFill>
                <a:latin typeface="Arial"/>
                <a:cs typeface="Arial"/>
              </a:rPr>
              <a:t>المجموعتان 2 و4</a:t>
            </a:r>
            <a:r>
              <a:rPr lang="ar-SA" dirty="0">
                <a:solidFill>
                  <a:schemeClr val="tx1"/>
                </a:solidFill>
                <a:latin typeface="Arial"/>
                <a:cs typeface="Arial"/>
              </a:rPr>
              <a:t>، سوف تستخدمون النشرة 16.2 للاطلاع على معلومات سيناريو/المعلومات الأساسية الخاصة بالناجي. </a:t>
            </a:r>
          </a:p>
          <a:p>
            <a:pPr marL="0" indent="0" algn="r" rtl="1">
              <a:buNone/>
            </a:pPr>
            <a:r>
              <a:rPr lang="ar-SA" dirty="0">
                <a:solidFill>
                  <a:schemeClr val="tx1"/>
                </a:solidFill>
                <a:latin typeface="Arial"/>
                <a:cs typeface="Arial"/>
              </a:rPr>
              <a:t>سوف يتشارك الأشخاص في </a:t>
            </a:r>
            <a:r>
              <a:rPr lang="ar-SA" b="1" dirty="0">
                <a:solidFill>
                  <a:schemeClr val="tx1"/>
                </a:solidFill>
                <a:latin typeface="Arial"/>
                <a:cs typeface="Arial"/>
              </a:rPr>
              <a:t>المجموعة 1</a:t>
            </a:r>
            <a:r>
              <a:rPr lang="ar-SA" dirty="0">
                <a:solidFill>
                  <a:schemeClr val="tx1"/>
                </a:solidFill>
                <a:latin typeface="Arial"/>
                <a:cs typeface="Arial"/>
              </a:rPr>
              <a:t> مع شخص ما من </a:t>
            </a:r>
            <a:r>
              <a:rPr lang="ar-SA" b="1" dirty="0">
                <a:solidFill>
                  <a:schemeClr val="tx1"/>
                </a:solidFill>
                <a:latin typeface="Arial"/>
                <a:cs typeface="Arial"/>
              </a:rPr>
              <a:t>المجموعة 2</a:t>
            </a:r>
            <a:r>
              <a:rPr lang="ar-SA" dirty="0">
                <a:solidFill>
                  <a:schemeClr val="tx1"/>
                </a:solidFill>
                <a:latin typeface="Arial"/>
                <a:cs typeface="Arial"/>
              </a:rPr>
              <a:t> وسوف يتشارك الأشخاص في </a:t>
            </a:r>
            <a:r>
              <a:rPr lang="ar-SA" b="1" dirty="0">
                <a:solidFill>
                  <a:schemeClr val="tx1"/>
                </a:solidFill>
                <a:latin typeface="Arial"/>
                <a:cs typeface="Arial"/>
              </a:rPr>
              <a:t>المجموعة 3 </a:t>
            </a:r>
            <a:r>
              <a:rPr lang="ar-SA" dirty="0">
                <a:solidFill>
                  <a:schemeClr val="tx1"/>
                </a:solidFill>
                <a:latin typeface="Arial"/>
                <a:cs typeface="Arial"/>
              </a:rPr>
              <a:t> مع شخص ما من </a:t>
            </a:r>
            <a:r>
              <a:rPr lang="ar-SA" b="1" dirty="0">
                <a:solidFill>
                  <a:schemeClr val="tx1"/>
                </a:solidFill>
                <a:latin typeface="Arial"/>
                <a:cs typeface="Arial"/>
              </a:rPr>
              <a:t>المجموعة 4 </a:t>
            </a:r>
            <a:r>
              <a:rPr lang="ar-SA" dirty="0">
                <a:solidFill>
                  <a:schemeClr val="tx1"/>
                </a:solidFill>
                <a:latin typeface="Arial"/>
                <a:cs typeface="Arial"/>
              </a:rPr>
              <a:t>لإجراء لعب الأدوار الخاص بمهارات التقييم. بالنسبة </a:t>
            </a:r>
            <a:r>
              <a:rPr lang="ar-SA" b="1" dirty="0">
                <a:solidFill>
                  <a:schemeClr val="tx1"/>
                </a:solidFill>
                <a:latin typeface="Arial"/>
                <a:cs typeface="Arial"/>
              </a:rPr>
              <a:t>للمجوعتين 1 و3</a:t>
            </a:r>
            <a:r>
              <a:rPr lang="ar-SA" dirty="0">
                <a:solidFill>
                  <a:schemeClr val="tx1"/>
                </a:solidFill>
                <a:latin typeface="Arial"/>
                <a:cs typeface="Arial"/>
              </a:rPr>
              <a:t>، يُرجى تذكر الفرق بين التقييم لتقليل المخاطر والفتيات المتزوجات بالفعل. </a:t>
            </a:r>
          </a:p>
        </p:txBody>
      </p:sp>
    </p:spTree>
    <p:extLst>
      <p:ext uri="{BB962C8B-B14F-4D97-AF65-F5344CB8AC3E}">
        <p14:creationId xmlns:p14="http://schemas.microsoft.com/office/powerpoint/2010/main" val="11921839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ماذا لو لم يوجد أشخاص بالغين داعمين؟</a:t>
            </a:r>
          </a:p>
        </p:txBody>
      </p:sp>
      <p:sp>
        <p:nvSpPr>
          <p:cNvPr id="3" name="Content Placeholder 2"/>
          <p:cNvSpPr>
            <a:spLocks noGrp="1"/>
          </p:cNvSpPr>
          <p:nvPr>
            <p:ph idx="1"/>
          </p:nvPr>
        </p:nvSpPr>
        <p:spPr>
          <a:xfrm>
            <a:off x="1438805" y="2286000"/>
            <a:ext cx="9720262" cy="4022725"/>
          </a:xfrm>
        </p:spPr>
        <p:txBody>
          <a:bodyPr>
            <a:normAutofit/>
          </a:bodyPr>
          <a:lstStyle/>
          <a:p>
            <a:pPr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قد يكون العامل الاجتماعي هو الشخص الوحيد الذي تثق به</a:t>
            </a:r>
          </a:p>
          <a:p>
            <a:pPr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ركز على المحافظة على وصول الفتاة إليك وإلى خدمات برنامجك</a:t>
            </a:r>
          </a:p>
          <a:p>
            <a:pPr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لا تحاول إشراك مقدم رعاية غير داعم: </a:t>
            </a:r>
          </a:p>
          <a:p>
            <a:pPr lvl="1" algn="r" rtl="1">
              <a:buClr>
                <a:schemeClr val="accent4">
                  <a:lumMod val="75000"/>
                </a:schemeClr>
              </a:buClr>
              <a:buFont typeface="Arial" panose="020B0604020202020204" pitchFamily="34" charset="0"/>
              <a:buChar char="•"/>
            </a:pPr>
            <a:r>
              <a:rPr lang="ar-SA" sz="2200" spc="0" dirty="0">
                <a:solidFill>
                  <a:schemeClr val="tx1"/>
                </a:solidFill>
                <a:latin typeface="Arial"/>
                <a:cs typeface="Arial"/>
              </a:rPr>
              <a:t>إذا لم يستجب لك مقدم الرعاية بشكل جيد عند مناقشة الزواج المبكر فقد يمنع ابنته من تلقي الخدمات </a:t>
            </a:r>
          </a:p>
        </p:txBody>
      </p:sp>
    </p:spTree>
    <p:extLst>
      <p:ext uri="{BB962C8B-B14F-4D97-AF65-F5344CB8AC3E}">
        <p14:creationId xmlns:p14="http://schemas.microsoft.com/office/powerpoint/2010/main" val="42895700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2355" y="2419659"/>
            <a:ext cx="4769556" cy="1545564"/>
          </a:xfrm>
        </p:spPr>
        <p:txBody>
          <a:bodyPr>
            <a:noAutofit/>
          </a:bodyPr>
          <a:lstStyle/>
          <a:p>
            <a:pPr rtl="1">
              <a:lnSpc>
                <a:spcPct val="100000"/>
              </a:lnSpc>
            </a:pPr>
            <a:r>
              <a:rPr lang="ar-SA" sz="4000" spc="0" dirty="0" smtClean="0">
                <a:latin typeface="Arial"/>
                <a:cs typeface="+mn-cs"/>
              </a:rPr>
              <a:t>النشاط: </a:t>
            </a:r>
            <a:r>
              <a:rPr lang="ar-EG" sz="4000" spc="0" dirty="0" smtClean="0">
                <a:latin typeface="Arial"/>
                <a:cs typeface="+mn-cs"/>
              </a:rPr>
              <a:t/>
            </a:r>
            <a:br>
              <a:rPr lang="ar-EG" sz="4000" spc="0" dirty="0" smtClean="0">
                <a:latin typeface="Arial"/>
                <a:cs typeface="+mn-cs"/>
              </a:rPr>
            </a:br>
            <a:r>
              <a:rPr lang="ar-SA" sz="4000" spc="0" dirty="0" smtClean="0">
                <a:cs typeface="+mn-cs"/>
              </a:rPr>
              <a:t>الأشخاص </a:t>
            </a:r>
            <a:r>
              <a:rPr lang="ar-SA" sz="4000" spc="0" dirty="0">
                <a:cs typeface="+mn-cs"/>
              </a:rPr>
              <a:t>البالغون الداعمون</a:t>
            </a:r>
            <a:endParaRPr lang="ar-SA" sz="4000" spc="0" dirty="0" smtClean="0">
              <a:latin typeface="Arial"/>
              <a:cs typeface="+mn-cs"/>
            </a:endParaRPr>
          </a:p>
        </p:txBody>
      </p:sp>
      <p:sp>
        <p:nvSpPr>
          <p:cNvPr id="3" name="Content Placeholder 2"/>
          <p:cNvSpPr>
            <a:spLocks noGrp="1"/>
          </p:cNvSpPr>
          <p:nvPr>
            <p:ph idx="1"/>
          </p:nvPr>
        </p:nvSpPr>
        <p:spPr>
          <a:xfrm>
            <a:off x="808567" y="829247"/>
            <a:ext cx="4478866" cy="5053469"/>
          </a:xfrm>
        </p:spPr>
        <p:txBody>
          <a:bodyPr>
            <a:normAutofit/>
          </a:bodyPr>
          <a:lstStyle/>
          <a:p>
            <a:pPr rtl="1">
              <a:buClr>
                <a:srgbClr val="FFC000"/>
              </a:buClr>
              <a:buFont typeface="Wingdings" panose="05000000000000000000" pitchFamily="2" charset="2"/>
              <a:buChar char="ß"/>
            </a:pPr>
            <a:endParaRPr lang="ar-SA" sz="2400" dirty="0">
              <a:solidFill>
                <a:schemeClr val="tx1"/>
              </a:solidFill>
            </a:endParaRPr>
          </a:p>
          <a:p>
            <a:pPr algn="r" rtl="1">
              <a:buClr>
                <a:srgbClr val="FFC000"/>
              </a:buClr>
              <a:buFont typeface="Wingdings" panose="05000000000000000000" pitchFamily="2" charset="2"/>
              <a:buChar char="ß"/>
            </a:pPr>
            <a:r>
              <a:rPr lang="ar-SA" sz="2400" dirty="0">
                <a:solidFill>
                  <a:schemeClr val="tx1"/>
                </a:solidFill>
                <a:latin typeface="Arial"/>
                <a:cs typeface="Arial"/>
              </a:rPr>
              <a:t>ناقش موضوع </a:t>
            </a:r>
            <a:r>
              <a:rPr lang="ar-SA" sz="2400" b="1" dirty="0">
                <a:solidFill>
                  <a:schemeClr val="tx1"/>
                </a:solidFill>
                <a:latin typeface="Arial"/>
                <a:cs typeface="Arial"/>
              </a:rPr>
              <a:t>إشراك الأشخاص البالغين الداعمين</a:t>
            </a:r>
            <a:r>
              <a:rPr lang="ar-SA" sz="2400" dirty="0">
                <a:solidFill>
                  <a:schemeClr val="tx1"/>
                </a:solidFill>
                <a:latin typeface="Arial"/>
                <a:cs typeface="Arial"/>
              </a:rPr>
              <a:t>. </a:t>
            </a:r>
            <a:r>
              <a:rPr lang="ar-SA" sz="2400" b="1" dirty="0">
                <a:solidFill>
                  <a:schemeClr val="tx1"/>
                </a:solidFill>
                <a:latin typeface="Arial"/>
                <a:cs typeface="Arial"/>
              </a:rPr>
              <a:t>كيف أشركتهم في الماضي؟ ما البدائل الأخرى المتاحة؟ كيف تحافظ على الحدود عندما تكون أنت الشخص البالغ الداعم الوحيد؟</a:t>
            </a:r>
            <a:r>
              <a:rPr lang="ar-SA" sz="2400" dirty="0">
                <a:solidFill>
                  <a:schemeClr val="tx1"/>
                </a:solidFill>
                <a:latin typeface="Arial"/>
                <a:cs typeface="Arial"/>
              </a:rPr>
              <a:t> كن مستعداً لمشاركة مناقشاتك مع المجموعة الأكبر. </a:t>
            </a:r>
          </a:p>
        </p:txBody>
      </p:sp>
    </p:spTree>
    <p:extLst>
      <p:ext uri="{BB962C8B-B14F-4D97-AF65-F5344CB8AC3E}">
        <p14:creationId xmlns:p14="http://schemas.microsoft.com/office/powerpoint/2010/main" val="2503766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21793" y="2179506"/>
            <a:ext cx="10244667" cy="2134930"/>
          </a:xfrm>
        </p:spPr>
        <p:txBody>
          <a:bodyPr/>
          <a:lstStyle/>
          <a:p>
            <a:pPr algn="r" rtl="1"/>
            <a:r>
              <a:rPr lang="ar-SA" sz="4800" spc="0" dirty="0">
                <a:latin typeface="Arial"/>
                <a:cs typeface="Arial"/>
              </a:rPr>
              <a:t>استجابات إدارة حالة العنف المبني على النوع الاجتماعي للفتيات المراهقات وزواج الأطفال/الزواج المبكر</a:t>
            </a:r>
          </a:p>
        </p:txBody>
      </p:sp>
      <p:sp>
        <p:nvSpPr>
          <p:cNvPr id="5" name="Text Placeholder 4"/>
          <p:cNvSpPr>
            <a:spLocks noGrp="1"/>
          </p:cNvSpPr>
          <p:nvPr>
            <p:ph type="body" sz="quarter" idx="10"/>
          </p:nvPr>
        </p:nvSpPr>
        <p:spPr/>
        <p:txBody>
          <a:bodyPr/>
          <a:lstStyle/>
          <a:p>
            <a:pPr algn="r" rtl="1">
              <a:buFont typeface="Tw Cen MT" charset="0"/>
              <a:buChar char=" "/>
              <a:defRPr/>
            </a:pPr>
            <a:r>
              <a:rPr lang="ar-SA" spc="0" smtClean="0">
                <a:latin typeface="Arial"/>
                <a:cs typeface="Arial"/>
              </a:rPr>
              <a:t>الوحدة 16</a:t>
            </a:r>
          </a:p>
        </p:txBody>
      </p:sp>
      <p:cxnSp>
        <p:nvCxnSpPr>
          <p:cNvPr id="7" name="Straight Connector 6"/>
          <p:cNvCxnSpPr/>
          <p:nvPr/>
        </p:nvCxnSpPr>
        <p:spPr>
          <a:xfrm>
            <a:off x="988979" y="5381389"/>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6156" y="2419659"/>
            <a:ext cx="4769556" cy="1545564"/>
          </a:xfrm>
        </p:spPr>
        <p:txBody>
          <a:bodyPr>
            <a:noAutofit/>
          </a:bodyPr>
          <a:lstStyle/>
          <a:p>
            <a:pPr rtl="1">
              <a:lnSpc>
                <a:spcPct val="100000"/>
              </a:lnSpc>
            </a:pPr>
            <a:r>
              <a:rPr lang="ar-SA" sz="4000" spc="0" dirty="0" smtClean="0">
                <a:latin typeface="Arial"/>
                <a:cs typeface="+mn-cs"/>
              </a:rPr>
              <a:t>النشاط:</a:t>
            </a:r>
            <a:r>
              <a:rPr lang="ar-EG" sz="4000" spc="0" dirty="0" smtClean="0">
                <a:latin typeface="Arial"/>
                <a:cs typeface="+mn-cs"/>
              </a:rPr>
              <a:t/>
            </a:r>
            <a:br>
              <a:rPr lang="ar-EG" sz="4000" spc="0" dirty="0" smtClean="0">
                <a:latin typeface="Arial"/>
                <a:cs typeface="+mn-cs"/>
              </a:rPr>
            </a:br>
            <a:r>
              <a:rPr lang="ar-SA" sz="4000" spc="0" dirty="0" smtClean="0">
                <a:cs typeface="+mn-cs"/>
              </a:rPr>
              <a:t>استنتاج </a:t>
            </a:r>
            <a:r>
              <a:rPr lang="ar-SA" sz="4000" spc="0" dirty="0">
                <a:cs typeface="+mn-cs"/>
              </a:rPr>
              <a:t>الخلاصة</a:t>
            </a:r>
            <a:endParaRPr lang="en-US" sz="4000" spc="0" dirty="0" smtClean="0">
              <a:latin typeface="Arial"/>
              <a:cs typeface="+mn-cs"/>
            </a:endParaRPr>
          </a:p>
        </p:txBody>
      </p:sp>
      <p:sp>
        <p:nvSpPr>
          <p:cNvPr id="3" name="Content Placeholder 2"/>
          <p:cNvSpPr>
            <a:spLocks noGrp="1"/>
          </p:cNvSpPr>
          <p:nvPr>
            <p:ph idx="1"/>
          </p:nvPr>
        </p:nvSpPr>
        <p:spPr>
          <a:xfrm>
            <a:off x="663222" y="860778"/>
            <a:ext cx="4478866" cy="5053469"/>
          </a:xfrm>
        </p:spPr>
        <p:txBody>
          <a:bodyPr>
            <a:normAutofit/>
          </a:bodyPr>
          <a:lstStyle/>
          <a:p>
            <a:pPr marL="0" indent="0" algn="r" rtl="1">
              <a:buFont typeface="Arial" pitchFamily="34" charset="0"/>
              <a:buChar char="•"/>
            </a:pPr>
            <a:r>
              <a:rPr lang="ar-SA" dirty="0">
                <a:solidFill>
                  <a:schemeClr val="tx1"/>
                </a:solidFill>
                <a:latin typeface="Arial"/>
                <a:cs typeface="Arial"/>
              </a:rPr>
              <a:t>عُد إلى مجموعتك من النشاط السابق (</a:t>
            </a:r>
            <a:r>
              <a:rPr lang="ar-SA" b="1" dirty="0">
                <a:solidFill>
                  <a:schemeClr val="tx1"/>
                </a:solidFill>
                <a:latin typeface="Arial"/>
                <a:cs typeface="Arial"/>
              </a:rPr>
              <a:t>المجموعة 1</a:t>
            </a:r>
            <a:r>
              <a:rPr lang="ar-SA" dirty="0">
                <a:solidFill>
                  <a:schemeClr val="tx1"/>
                </a:solidFill>
                <a:latin typeface="Arial"/>
                <a:cs typeface="Arial"/>
              </a:rPr>
              <a:t>، و</a:t>
            </a:r>
            <a:r>
              <a:rPr lang="ar-SA" b="1" dirty="0">
                <a:solidFill>
                  <a:schemeClr val="tx1"/>
                </a:solidFill>
                <a:latin typeface="Arial"/>
                <a:cs typeface="Arial"/>
              </a:rPr>
              <a:t>المجموعة 2، والمجموعة 3 والمجموعة 4)</a:t>
            </a:r>
            <a:r>
              <a:rPr lang="ar-SA" dirty="0">
                <a:solidFill>
                  <a:schemeClr val="tx1"/>
                </a:solidFill>
                <a:latin typeface="Arial"/>
                <a:cs typeface="Arial"/>
              </a:rPr>
              <a:t>. </a:t>
            </a:r>
          </a:p>
          <a:p>
            <a:pPr marL="0" indent="0" algn="r" rtl="1">
              <a:buFont typeface="Arial" pitchFamily="34" charset="0"/>
              <a:buChar char="•"/>
            </a:pPr>
            <a:r>
              <a:rPr lang="ar-SA" b="1" dirty="0">
                <a:solidFill>
                  <a:schemeClr val="tx1"/>
                </a:solidFill>
                <a:latin typeface="Arial"/>
                <a:cs typeface="Arial"/>
              </a:rPr>
              <a:t>المجموعتان 2 و4</a:t>
            </a:r>
            <a:r>
              <a:rPr lang="ar-SA" dirty="0">
                <a:solidFill>
                  <a:schemeClr val="tx1"/>
                </a:solidFill>
                <a:latin typeface="Arial"/>
                <a:cs typeface="Arial"/>
              </a:rPr>
              <a:t>، سوف تكونون  العاملين الاجتماعيين هذه المرة. </a:t>
            </a:r>
            <a:endParaRPr lang="ar-SA" b="1" dirty="0">
              <a:solidFill>
                <a:schemeClr val="tx1"/>
              </a:solidFill>
            </a:endParaRPr>
          </a:p>
          <a:p>
            <a:pPr marL="0" indent="0" algn="r" rtl="1">
              <a:buFont typeface="Arial" pitchFamily="34" charset="0"/>
              <a:buChar char="•"/>
            </a:pPr>
            <a:r>
              <a:rPr lang="ar-SA" b="1" dirty="0">
                <a:solidFill>
                  <a:schemeClr val="tx1"/>
                </a:solidFill>
                <a:latin typeface="Arial"/>
                <a:cs typeface="Arial"/>
              </a:rPr>
              <a:t>المجموعتان 1 و3</a:t>
            </a:r>
            <a:r>
              <a:rPr lang="ar-SA" dirty="0">
                <a:solidFill>
                  <a:schemeClr val="tx1"/>
                </a:solidFill>
                <a:latin typeface="Arial"/>
                <a:cs typeface="Arial"/>
              </a:rPr>
              <a:t>، سوف يتم إعطاؤكم نشرات تحتوي على معلومات سيناريو/المعلومات الأساسية الناجية </a:t>
            </a:r>
            <a:r>
              <a:rPr lang="ar-SA" b="1" dirty="0">
                <a:solidFill>
                  <a:schemeClr val="tx1"/>
                </a:solidFill>
                <a:latin typeface="Arial"/>
                <a:cs typeface="Arial"/>
              </a:rPr>
              <a:t>والمجموعتان 2 و4</a:t>
            </a:r>
            <a:r>
              <a:rPr lang="ar-SA" dirty="0">
                <a:solidFill>
                  <a:schemeClr val="tx1"/>
                </a:solidFill>
                <a:latin typeface="Arial"/>
                <a:cs typeface="Arial"/>
              </a:rPr>
              <a:t>، سوف تستخدمون المهارات التي اكتسبتموها اليوم.  </a:t>
            </a:r>
          </a:p>
          <a:p>
            <a:pPr marL="0" indent="0" algn="r" rtl="1">
              <a:buFont typeface="Arial" pitchFamily="34" charset="0"/>
              <a:buChar char="•"/>
            </a:pPr>
            <a:r>
              <a:rPr lang="ar-SA" dirty="0">
                <a:solidFill>
                  <a:schemeClr val="tx1"/>
                </a:solidFill>
                <a:latin typeface="Arial"/>
                <a:cs typeface="Arial"/>
              </a:rPr>
              <a:t> قدم التدريب  لعب الأدوار للمجموعة </a:t>
            </a:r>
          </a:p>
        </p:txBody>
      </p:sp>
    </p:spTree>
    <p:extLst>
      <p:ext uri="{BB962C8B-B14F-4D97-AF65-F5344CB8AC3E}">
        <p14:creationId xmlns:p14="http://schemas.microsoft.com/office/powerpoint/2010/main" val="5185294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rtl="1" eaLnBrk="1" fontAlgn="auto" hangingPunct="1">
              <a:spcAft>
                <a:spcPts val="0"/>
              </a:spcAft>
              <a:defRPr/>
            </a:pPr>
            <a:r>
              <a:rPr lang="ar-SA" spc="0" smtClean="0">
                <a:latin typeface="Arial"/>
                <a:cs typeface="Arial"/>
              </a:rPr>
              <a:t>الإنهاء</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أسئلة؟</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مخاوف؟</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rtl="1" eaLnBrk="1" fontAlgn="auto" hangingPunct="1">
              <a:buClr>
                <a:schemeClr val="accent3"/>
              </a:buClr>
              <a:defRPr/>
            </a:pPr>
            <a:r>
              <a:rPr lang="ar-SA" spc="0" smtClean="0">
                <a:latin typeface="Arial"/>
                <a:cs typeface="Arial"/>
              </a:rPr>
              <a:t>هل توجد أفكار؟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3889" y="2419659"/>
            <a:ext cx="4769556" cy="1545564"/>
          </a:xfrm>
          <a:ln>
            <a:solidFill>
              <a:srgbClr val="FFC000"/>
            </a:solidFill>
          </a:ln>
        </p:spPr>
        <p:txBody>
          <a:bodyPr>
            <a:normAutofit/>
          </a:bodyPr>
          <a:lstStyle/>
          <a:p>
            <a:pPr rtl="1"/>
            <a:r>
              <a:rPr lang="ar-EG" sz="4000" spc="0" dirty="0" smtClean="0">
                <a:cs typeface="+mn-cs"/>
              </a:rPr>
              <a:t>الأهداف</a:t>
            </a:r>
            <a:endParaRPr sz="4000" spc="0" dirty="0">
              <a:cs typeface="+mn-cs"/>
            </a:endParaRPr>
          </a:p>
        </p:txBody>
      </p:sp>
      <p:sp>
        <p:nvSpPr>
          <p:cNvPr id="3" name="Content Placeholder 2"/>
          <p:cNvSpPr>
            <a:spLocks noGrp="1"/>
          </p:cNvSpPr>
          <p:nvPr>
            <p:ph idx="1"/>
          </p:nvPr>
        </p:nvSpPr>
        <p:spPr>
          <a:xfrm>
            <a:off x="808567" y="1298928"/>
            <a:ext cx="4478866" cy="5053469"/>
          </a:xfrm>
        </p:spPr>
        <p:txBody>
          <a:bodyPr/>
          <a:lstStyle/>
          <a:p>
            <a:pPr algn="r" rtl="1">
              <a:buClr>
                <a:srgbClr val="FFC000"/>
              </a:buClr>
              <a:buFont typeface="Wingdings" panose="05000000000000000000" pitchFamily="2" charset="2"/>
              <a:buChar char="ß"/>
            </a:pPr>
            <a:r>
              <a:rPr lang="ar-SA" dirty="0">
                <a:solidFill>
                  <a:schemeClr val="tx1"/>
                </a:solidFill>
                <a:latin typeface="Arial"/>
                <a:cs typeface="+mn-cs"/>
              </a:rPr>
              <a:t>تعريف الزواج المبكر وعواقبه للفتيات والمجتمعات</a:t>
            </a:r>
          </a:p>
          <a:p>
            <a:pPr algn="r" rtl="1">
              <a:buClr>
                <a:srgbClr val="FFC000"/>
              </a:buClr>
              <a:buFont typeface="Wingdings" panose="05000000000000000000" pitchFamily="2" charset="2"/>
              <a:buChar char="ß"/>
            </a:pPr>
            <a:r>
              <a:rPr lang="ar-SA" dirty="0">
                <a:solidFill>
                  <a:schemeClr val="tx1"/>
                </a:solidFill>
                <a:latin typeface="Arial"/>
                <a:cs typeface="+mn-cs"/>
              </a:rPr>
              <a:t>وصف الاستجابات المختلفة لإدارة الحالة للزواج المبكر</a:t>
            </a:r>
          </a:p>
          <a:p>
            <a:pPr rtl="1">
              <a:buClr>
                <a:srgbClr val="FFC000"/>
              </a:buClr>
              <a:buFont typeface="Wingdings" panose="05000000000000000000" pitchFamily="2" charset="2"/>
              <a:buChar char="ß"/>
            </a:pPr>
            <a:endParaRPr lang="ar-SA" dirty="0">
              <a:solidFill>
                <a:schemeClr val="tx1"/>
              </a:solidFill>
              <a:cs typeface="+mn-cs"/>
            </a:endParaRPr>
          </a:p>
          <a:p>
            <a:pPr rtl="1">
              <a:buClr>
                <a:srgbClr val="FFC000"/>
              </a:buClr>
              <a:buFont typeface="Wingdings" panose="05000000000000000000" pitchFamily="2" charset="2"/>
              <a:buChar char="ß"/>
            </a:pPr>
            <a:endParaRPr lang="ar-SA" dirty="0">
              <a:solidFill>
                <a:schemeClr val="tx1"/>
              </a:solidFill>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العمل مع الفتيات المراهقات</a:t>
            </a:r>
            <a:r>
              <a:rPr lang="en-US" spc="0" smtClean="0">
                <a:latin typeface="Arial"/>
                <a:cs typeface="Arial"/>
              </a:rPr>
              <a:t>	</a:t>
            </a:r>
          </a:p>
        </p:txBody>
      </p:sp>
      <p:sp>
        <p:nvSpPr>
          <p:cNvPr id="3" name="Content Placeholder 2"/>
          <p:cNvSpPr>
            <a:spLocks noGrp="1"/>
          </p:cNvSpPr>
          <p:nvPr>
            <p:ph idx="1"/>
          </p:nvPr>
        </p:nvSpPr>
        <p:spPr>
          <a:xfrm>
            <a:off x="1438805" y="2286000"/>
            <a:ext cx="9720262" cy="4022725"/>
          </a:xfrm>
        </p:spPr>
        <p:txBody>
          <a:bodyPr/>
          <a:lstStyle/>
          <a:p>
            <a:pPr algn="r" rtl="1"/>
            <a:r>
              <a:rPr lang="ar-SA" spc="0" dirty="0">
                <a:solidFill>
                  <a:schemeClr val="tx1"/>
                </a:solidFill>
                <a:latin typeface="Arial"/>
                <a:cs typeface="Arial"/>
              </a:rPr>
              <a:t>نفس المبادئ والنظريات والمهارات الخاصة بالعمل مع النساء البالغات</a:t>
            </a:r>
          </a:p>
          <a:p>
            <a:pPr algn="r" rtl="1"/>
            <a:r>
              <a:rPr lang="ar-SA" spc="0" dirty="0">
                <a:solidFill>
                  <a:schemeClr val="tx1"/>
                </a:solidFill>
                <a:latin typeface="Arial"/>
                <a:cs typeface="Arial"/>
              </a:rPr>
              <a:t>يُراعى تعديل أسلوب الإلقاء استناداً إلى مستوى نمو الفتاة وموقفها ونضوجها</a:t>
            </a:r>
          </a:p>
          <a:p>
            <a:pPr algn="r" rtl="1"/>
            <a:r>
              <a:rPr lang="ar-SA" spc="0" dirty="0">
                <a:solidFill>
                  <a:schemeClr val="tx1"/>
                </a:solidFill>
                <a:latin typeface="Arial"/>
                <a:cs typeface="Arial"/>
              </a:rPr>
              <a:t>عدم استخدام الكلمات أو المصطلحات أو العبارات المهنية.</a:t>
            </a:r>
          </a:p>
          <a:p>
            <a:pPr algn="r" rtl="1"/>
            <a:r>
              <a:rPr lang="ar-SA" spc="0" dirty="0">
                <a:solidFill>
                  <a:schemeClr val="tx1"/>
                </a:solidFill>
                <a:latin typeface="Arial"/>
                <a:cs typeface="Arial"/>
              </a:rPr>
              <a:t>استخدام لغة بسيطة وواضحة - تتناسب مع عمر الفتاة وفهمها</a:t>
            </a:r>
          </a:p>
          <a:p>
            <a:pPr algn="r" rtl="1"/>
            <a:r>
              <a:rPr lang="ar-SA" spc="0" dirty="0">
                <a:solidFill>
                  <a:schemeClr val="tx1"/>
                </a:solidFill>
                <a:latin typeface="Arial"/>
                <a:cs typeface="Arial"/>
              </a:rPr>
              <a:t>وضع السلامة على رأس الأولويات </a:t>
            </a:r>
          </a:p>
        </p:txBody>
      </p:sp>
    </p:spTree>
    <p:extLst>
      <p:ext uri="{BB962C8B-B14F-4D97-AF65-F5344CB8AC3E}">
        <p14:creationId xmlns:p14="http://schemas.microsoft.com/office/powerpoint/2010/main" val="285926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تعريف الزواج المبكر/القسري</a:t>
            </a:r>
          </a:p>
        </p:txBody>
      </p:sp>
      <p:sp>
        <p:nvSpPr>
          <p:cNvPr id="3" name="Content Placeholder 2"/>
          <p:cNvSpPr>
            <a:spLocks noGrp="1"/>
          </p:cNvSpPr>
          <p:nvPr>
            <p:ph idx="1"/>
          </p:nvPr>
        </p:nvSpPr>
        <p:spPr>
          <a:xfrm>
            <a:off x="1438805" y="2286000"/>
            <a:ext cx="9720262" cy="4022725"/>
          </a:xfrm>
        </p:spPr>
        <p:txBody>
          <a:bodyPr/>
          <a:lstStyle/>
          <a:p>
            <a:pPr algn="ctr" rtl="1"/>
            <a:r>
              <a:rPr lang="ar-SA" sz="2800" b="1" spc="0" dirty="0">
                <a:solidFill>
                  <a:schemeClr val="tx1"/>
                </a:solidFill>
                <a:latin typeface="Arial"/>
                <a:cs typeface="Arial"/>
              </a:rPr>
              <a:t>زواج رسمي أو زواج غير رسمي يتم قبل سن 18.</a:t>
            </a:r>
          </a:p>
          <a:p>
            <a:pPr marL="0" indent="0" rtl="1">
              <a:buNone/>
            </a:pPr>
            <a:endParaRPr lang="ar-SA" spc="0" dirty="0">
              <a:solidFill>
                <a:schemeClr val="tx1"/>
              </a:solidFill>
            </a:endParaRP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يُعد جزءاً لا يتجزأ من الممارسات الثقافية والاجتماعية</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يتطلب نهجاً حساساً وحريصاً</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يعمل التدخل على دعم الفتاة ولا يعرضها لخطر الإيذاء  </a:t>
            </a:r>
          </a:p>
        </p:txBody>
      </p:sp>
    </p:spTree>
    <p:extLst>
      <p:ext uri="{BB962C8B-B14F-4D97-AF65-F5344CB8AC3E}">
        <p14:creationId xmlns:p14="http://schemas.microsoft.com/office/powerpoint/2010/main" val="4273769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84106" y="2743509"/>
            <a:ext cx="4769556" cy="1545564"/>
          </a:xfrm>
        </p:spPr>
        <p:txBody>
          <a:bodyPr>
            <a:normAutofit fontScale="90000"/>
          </a:bodyPr>
          <a:lstStyle/>
          <a:p>
            <a:pPr rtl="1">
              <a:lnSpc>
                <a:spcPct val="100000"/>
              </a:lnSpc>
            </a:pPr>
            <a:r>
              <a:rPr lang="ar-SA" spc="0" dirty="0" smtClean="0">
                <a:latin typeface="Arial"/>
                <a:cs typeface="Arial"/>
              </a:rPr>
              <a:t>النشاط: </a:t>
            </a:r>
            <a:r>
              <a:rPr lang="ar-EG" spc="0" dirty="0" smtClean="0">
                <a:latin typeface="Arial"/>
                <a:cs typeface="Arial"/>
              </a:rPr>
              <a:t/>
            </a:r>
            <a:br>
              <a:rPr lang="ar-EG" spc="0" dirty="0" smtClean="0">
                <a:latin typeface="Arial"/>
                <a:cs typeface="Arial"/>
              </a:rPr>
            </a:br>
            <a:r>
              <a:rPr lang="ar-SA" spc="0" dirty="0" smtClean="0">
                <a:latin typeface="Arial"/>
                <a:cs typeface="Arial"/>
              </a:rPr>
              <a:t>تعريف الزواج المبكر/القسري</a:t>
            </a:r>
          </a:p>
        </p:txBody>
      </p:sp>
      <p:sp>
        <p:nvSpPr>
          <p:cNvPr id="3" name="Content Placeholder 2"/>
          <p:cNvSpPr>
            <a:spLocks noGrp="1"/>
          </p:cNvSpPr>
          <p:nvPr>
            <p:ph idx="1"/>
          </p:nvPr>
        </p:nvSpPr>
        <p:spPr>
          <a:xfrm>
            <a:off x="865717" y="860778"/>
            <a:ext cx="4478866" cy="5053469"/>
          </a:xfrm>
        </p:spPr>
        <p:txBody>
          <a:bodyPr/>
          <a:lstStyle/>
          <a:p>
            <a:pPr algn="r" rtl="1">
              <a:buClr>
                <a:srgbClr val="FFC000"/>
              </a:buClr>
              <a:buFont typeface="Wingdings" panose="05000000000000000000" pitchFamily="2" charset="2"/>
              <a:buChar char="ß"/>
            </a:pPr>
            <a:r>
              <a:rPr lang="ar-SA" sz="2400" dirty="0">
                <a:solidFill>
                  <a:schemeClr val="tx1"/>
                </a:solidFill>
                <a:latin typeface="Arial"/>
                <a:cs typeface="Arial"/>
              </a:rPr>
              <a:t>في مجموعات صغيرة، ناقش الزواج المبكر في المجتمع الذي تعمل به، بما في ذلك عوامل الخطر والعوامل الوقائية وكيف ترى دورك. كن مستعداً للمشاركة مع المجموعة الأكبر. </a:t>
            </a:r>
          </a:p>
        </p:txBody>
      </p:sp>
    </p:spTree>
    <p:extLst>
      <p:ext uri="{BB962C8B-B14F-4D97-AF65-F5344CB8AC3E}">
        <p14:creationId xmlns:p14="http://schemas.microsoft.com/office/powerpoint/2010/main" val="390202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استجابات إدارة الحالة</a:t>
            </a:r>
          </a:p>
        </p:txBody>
      </p:sp>
      <p:sp>
        <p:nvSpPr>
          <p:cNvPr id="3" name="Content Placeholder 2"/>
          <p:cNvSpPr>
            <a:spLocks noGrp="1"/>
          </p:cNvSpPr>
          <p:nvPr>
            <p:ph idx="1"/>
          </p:nvPr>
        </p:nvSpPr>
        <p:spPr>
          <a:xfrm>
            <a:off x="1438805" y="1828800"/>
            <a:ext cx="9720262" cy="4416863"/>
          </a:xfrm>
        </p:spPr>
        <p:txBody>
          <a:bodyPr/>
          <a:lstStyle/>
          <a:p>
            <a:pPr marL="457200" indent="-457200" algn="r" rtl="1">
              <a:buClr>
                <a:schemeClr val="accent4">
                  <a:lumMod val="75000"/>
                </a:schemeClr>
              </a:buClr>
              <a:buFont typeface="Arial" pitchFamily="34" charset="0"/>
              <a:buChar char="•"/>
            </a:pPr>
            <a:r>
              <a:rPr lang="ar-SA" b="1" spc="0" dirty="0">
                <a:solidFill>
                  <a:schemeClr val="tx1"/>
                </a:solidFill>
                <a:latin typeface="Arial"/>
                <a:cs typeface="Arial"/>
              </a:rPr>
              <a:t>اتباع نفس مسار إدارة  الحالة المتبع لدى الأشكال الأخرى للعنف المبني على النوع الاجتماعي</a:t>
            </a:r>
            <a:r>
              <a:rPr lang="ar-SA" spc="0" dirty="0" smtClean="0">
                <a:latin typeface="Arial"/>
                <a:cs typeface="Arial"/>
              </a:rPr>
              <a:t> </a:t>
            </a:r>
          </a:p>
          <a:p>
            <a:pPr marL="457200" indent="-457200" algn="r" rtl="1">
              <a:buClr>
                <a:schemeClr val="accent4">
                  <a:lumMod val="75000"/>
                </a:schemeClr>
              </a:buClr>
              <a:buFont typeface="Arial" pitchFamily="34" charset="0"/>
              <a:buChar char="•"/>
            </a:pPr>
            <a:r>
              <a:rPr lang="ar-SA" spc="0" dirty="0">
                <a:solidFill>
                  <a:schemeClr val="tx1"/>
                </a:solidFill>
                <a:latin typeface="Arial"/>
                <a:cs typeface="Arial"/>
              </a:rPr>
              <a:t>وسوف يكون تقييمنا وبالتالي تصرفاتنا مختلفاً وذلك اعتماداً على نوع الحالة (توجد فئتان رئيسيتان): </a:t>
            </a:r>
          </a:p>
          <a:p>
            <a:pPr marL="631825" lvl="1" indent="-457200" algn="r" rtl="1">
              <a:buClr>
                <a:schemeClr val="accent4">
                  <a:lumMod val="75000"/>
                </a:schemeClr>
              </a:buClr>
              <a:buFont typeface="Arial" pitchFamily="34" charset="0"/>
              <a:buChar char="•"/>
            </a:pPr>
            <a:r>
              <a:rPr lang="ar-SA" sz="1800" spc="0" dirty="0">
                <a:solidFill>
                  <a:schemeClr val="tx1"/>
                </a:solidFill>
                <a:latin typeface="Arial"/>
                <a:cs typeface="Arial"/>
              </a:rPr>
              <a:t>الحالة هي ’خطر وشيك‘ (أي الفتيات المقبلات على الزواج أو اللاتي يتم التخطيط لزواجهن)</a:t>
            </a:r>
          </a:p>
          <a:p>
            <a:pPr marL="631825" lvl="1" indent="-457200" algn="r" rtl="1">
              <a:buClr>
                <a:schemeClr val="accent4">
                  <a:lumMod val="75000"/>
                </a:schemeClr>
              </a:buClr>
              <a:buFont typeface="Arial" pitchFamily="34" charset="0"/>
              <a:buChar char="•"/>
            </a:pPr>
            <a:r>
              <a:rPr lang="ar-SA" sz="1800" spc="0" dirty="0">
                <a:solidFill>
                  <a:schemeClr val="tx1"/>
                </a:solidFill>
                <a:latin typeface="Arial"/>
                <a:cs typeface="Arial"/>
                <a:sym typeface="Wingdings" panose="05000000000000000000" pitchFamily="2" charset="2"/>
              </a:rPr>
              <a:t>الفتاة تكون متزوجة بالفعل</a:t>
            </a:r>
          </a:p>
          <a:p>
            <a:pPr marL="457200" indent="-457200" algn="r" rtl="1">
              <a:buClr>
                <a:schemeClr val="accent4">
                  <a:lumMod val="75000"/>
                </a:schemeClr>
              </a:buClr>
              <a:buFont typeface="Arial" pitchFamily="34" charset="0"/>
              <a:buChar char="•"/>
            </a:pPr>
            <a:r>
              <a:rPr lang="ar-SA" sz="2200" b="1" spc="0" dirty="0">
                <a:solidFill>
                  <a:schemeClr val="tx1"/>
                </a:solidFill>
                <a:latin typeface="Arial"/>
                <a:cs typeface="Arial"/>
                <a:sym typeface="Wingdings" panose="05000000000000000000" pitchFamily="2" charset="2"/>
              </a:rPr>
              <a:t>دور العامل الاجتماعي </a:t>
            </a:r>
          </a:p>
          <a:p>
            <a:pPr marL="631825" lvl="1" indent="-457200" algn="r" rtl="1">
              <a:buClr>
                <a:schemeClr val="accent4">
                  <a:lumMod val="75000"/>
                </a:schemeClr>
              </a:buClr>
              <a:buFont typeface="Arial" pitchFamily="34" charset="0"/>
              <a:buChar char="•"/>
            </a:pPr>
            <a:r>
              <a:rPr lang="ar-SA" sz="1800" spc="0" dirty="0">
                <a:solidFill>
                  <a:schemeClr val="tx1"/>
                </a:solidFill>
                <a:latin typeface="Arial"/>
                <a:cs typeface="Arial"/>
                <a:sym typeface="Wingdings" panose="05000000000000000000" pitchFamily="2" charset="2"/>
              </a:rPr>
              <a:t>بناء علاقة تقوم على الثقة</a:t>
            </a:r>
          </a:p>
          <a:p>
            <a:pPr marL="631825" lvl="1" indent="-457200" algn="r" rtl="1">
              <a:buClr>
                <a:schemeClr val="accent4">
                  <a:lumMod val="75000"/>
                </a:schemeClr>
              </a:buClr>
              <a:buFont typeface="Arial" pitchFamily="34" charset="0"/>
              <a:buChar char="•"/>
            </a:pPr>
            <a:r>
              <a:rPr lang="ar-SA" sz="1800" spc="0" dirty="0">
                <a:solidFill>
                  <a:schemeClr val="tx1"/>
                </a:solidFill>
                <a:latin typeface="Arial"/>
                <a:cs typeface="Arial"/>
                <a:sym typeface="Wingdings" panose="05000000000000000000" pitchFamily="2" charset="2"/>
              </a:rPr>
              <a:t>تيسير عملية المشاركة والتقييم والتخطيط لإجراءات الحالة</a:t>
            </a:r>
          </a:p>
          <a:p>
            <a:pPr marL="631825" lvl="1" indent="-457200" algn="r" rtl="1">
              <a:buClr>
                <a:schemeClr val="accent4">
                  <a:lumMod val="75000"/>
                </a:schemeClr>
              </a:buClr>
              <a:buFont typeface="Arial" pitchFamily="34" charset="0"/>
              <a:buChar char="•"/>
            </a:pPr>
            <a:r>
              <a:rPr lang="ar-SA" spc="0" dirty="0">
                <a:solidFill>
                  <a:schemeClr val="tx1"/>
                </a:solidFill>
                <a:latin typeface="Arial"/>
                <a:cs typeface="Arial"/>
                <a:sym typeface="Wingdings" panose="05000000000000000000" pitchFamily="2" charset="2"/>
              </a:rPr>
              <a:t>توفير المعلومات إلى الفتاة بشأن الزواج المبكر</a:t>
            </a:r>
            <a:endParaRPr lang="ar-SA" sz="1800" spc="0" dirty="0">
              <a:solidFill>
                <a:schemeClr val="tx1"/>
              </a:solidFill>
              <a:sym typeface="Wingdings" panose="05000000000000000000" pitchFamily="2" charset="2"/>
            </a:endParaRPr>
          </a:p>
          <a:p>
            <a:pPr marL="631825" lvl="1" indent="-457200" algn="r" rtl="1">
              <a:buClr>
                <a:schemeClr val="accent4">
                  <a:lumMod val="75000"/>
                </a:schemeClr>
              </a:buClr>
              <a:buFont typeface="Arial" pitchFamily="34" charset="0"/>
              <a:buChar char="•"/>
            </a:pPr>
            <a:r>
              <a:rPr lang="ar-SA" sz="1800" spc="0" dirty="0">
                <a:solidFill>
                  <a:schemeClr val="tx1"/>
                </a:solidFill>
                <a:latin typeface="Arial"/>
                <a:cs typeface="Arial"/>
                <a:sym typeface="Wingdings" panose="05000000000000000000" pitchFamily="2" charset="2"/>
              </a:rPr>
              <a:t>التعاون مع الأشخاص البالغين الموثوق بهم متى كان ذلك مهماً. كما هو الحال مع أي شكل من أشكال العنف المبني على النوع الاجتماعي، فإننا، كعاملين اجتماعيينعاملين اجتماعيين، لا نتدخل تدخلاً مباشراً </a:t>
            </a:r>
          </a:p>
          <a:p>
            <a:pPr marL="631825" lvl="1" indent="-457200" algn="r" rtl="1">
              <a:buClr>
                <a:schemeClr val="accent4">
                  <a:lumMod val="75000"/>
                </a:schemeClr>
              </a:buClr>
              <a:buFont typeface="Arial" pitchFamily="34" charset="0"/>
              <a:buChar char="•"/>
            </a:pPr>
            <a:r>
              <a:rPr lang="ar-SA" spc="0" dirty="0">
                <a:solidFill>
                  <a:schemeClr val="tx1"/>
                </a:solidFill>
                <a:latin typeface="Arial"/>
                <a:cs typeface="Arial"/>
                <a:sym typeface="Wingdings" panose="05000000000000000000" pitchFamily="2" charset="2"/>
              </a:rPr>
              <a:t>يأتي الحفاظ على سلامة الفتاة في طليعة أي إجراء / تدخل</a:t>
            </a:r>
            <a:endParaRPr lang="ar-SA" sz="1800" spc="0" dirty="0">
              <a:solidFill>
                <a:schemeClr val="tx1"/>
              </a:solidFill>
              <a:sym typeface="Wingdings" panose="05000000000000000000" pitchFamily="2" charset="2"/>
            </a:endParaRPr>
          </a:p>
          <a:p>
            <a:pPr marL="631825" lvl="1" indent="-457200" rtl="1">
              <a:buClr>
                <a:schemeClr val="accent4">
                  <a:lumMod val="75000"/>
                </a:schemeClr>
              </a:buClr>
              <a:buNone/>
            </a:pPr>
            <a:endParaRPr lang="ar-SA" spc="0" dirty="0">
              <a:solidFill>
                <a:schemeClr val="tx1"/>
              </a:solidFill>
              <a:sym typeface="Wingdings" panose="05000000000000000000" pitchFamily="2" charset="2"/>
            </a:endParaRPr>
          </a:p>
          <a:p>
            <a:pPr marL="630936" lvl="1" indent="-457200" rtl="1">
              <a:buClr>
                <a:schemeClr val="accent4">
                  <a:lumMod val="75000"/>
                </a:schemeClr>
              </a:buClr>
              <a:buNone/>
            </a:pPr>
            <a:endParaRPr lang="ar-SA" sz="2200" spc="0" dirty="0">
              <a:solidFill>
                <a:schemeClr val="tx1"/>
              </a:solidFill>
              <a:sym typeface="Wingdings" panose="05000000000000000000" pitchFamily="2" charset="2"/>
            </a:endParaRPr>
          </a:p>
        </p:txBody>
      </p:sp>
    </p:spTree>
    <p:extLst>
      <p:ext uri="{BB962C8B-B14F-4D97-AF65-F5344CB8AC3E}">
        <p14:creationId xmlns:p14="http://schemas.microsoft.com/office/powerpoint/2010/main" val="39405858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التقديم والحصول على الموافقة  </a:t>
            </a:r>
          </a:p>
        </p:txBody>
      </p:sp>
      <p:sp>
        <p:nvSpPr>
          <p:cNvPr id="3" name="Content Placeholder 2"/>
          <p:cNvSpPr>
            <a:spLocks noGrp="1"/>
          </p:cNvSpPr>
          <p:nvPr>
            <p:ph idx="1"/>
          </p:nvPr>
        </p:nvSpPr>
        <p:spPr>
          <a:xfrm>
            <a:off x="1438805" y="1997242"/>
            <a:ext cx="9720262" cy="4311483"/>
          </a:xfrm>
        </p:spPr>
        <p:txBody>
          <a:bodyPr/>
          <a:lstStyle/>
          <a:p>
            <a:pPr marL="0" indent="0" algn="r" rtl="1">
              <a:buNone/>
            </a:pPr>
            <a:r>
              <a:rPr lang="ar-SA" spc="0" dirty="0">
                <a:solidFill>
                  <a:schemeClr val="tx1"/>
                </a:solidFill>
                <a:latin typeface="Arial"/>
                <a:cs typeface="Arial"/>
              </a:rPr>
              <a:t>قدم نفسك واحصل على الموافقة لتقديم الخدمات الخاصة بالأفراد</a:t>
            </a:r>
          </a:p>
        </p:txBody>
      </p:sp>
      <p:graphicFrame>
        <p:nvGraphicFramePr>
          <p:cNvPr id="4" name="Table 3"/>
          <p:cNvGraphicFramePr>
            <a:graphicFrameLocks noGrp="1"/>
          </p:cNvGraphicFramePr>
          <p:nvPr>
            <p:extLst>
              <p:ext uri="{D42A27DB-BD31-4B8C-83A1-F6EECF244321}">
                <p14:modId xmlns:p14="http://schemas.microsoft.com/office/powerpoint/2010/main" val="4056075352"/>
              </p:ext>
            </p:extLst>
          </p:nvPr>
        </p:nvGraphicFramePr>
        <p:xfrm>
          <a:off x="1328252" y="2588571"/>
          <a:ext cx="9830815" cy="3410460"/>
        </p:xfrm>
        <a:graphic>
          <a:graphicData uri="http://schemas.openxmlformats.org/drawingml/2006/table">
            <a:tbl>
              <a:tblPr rtl="1" firstRow="1" bandRow="1">
                <a:tableStyleId>{7DF18680-E054-41AD-8BC1-D1AEF772440D}</a:tableStyleId>
              </a:tblPr>
              <a:tblGrid>
                <a:gridCol w="1186688">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0"/>
                    </a:ext>
                  </a:extLst>
                </a:gridCol>
                <a:gridCol w="1414272">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1"/>
                    </a:ext>
                  </a:extLst>
                </a:gridCol>
                <a:gridCol w="2145792">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2"/>
                    </a:ext>
                  </a:extLst>
                </a:gridCol>
                <a:gridCol w="3117900">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3"/>
                    </a:ext>
                  </a:extLst>
                </a:gridCol>
                <a:gridCol w="1966163">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4"/>
                    </a:ext>
                  </a:extLst>
                </a:gridCol>
              </a:tblGrid>
              <a:tr h="740580">
                <a:tc>
                  <a:txBody>
                    <a:bodyPr/>
                    <a:lstStyle/>
                    <a:p>
                      <a:pPr algn="r" rtl="1"/>
                      <a:r>
                        <a:rPr lang="ar-SA" dirty="0">
                          <a:solidFill>
                            <a:schemeClr val="tx1"/>
                          </a:solidFill>
                        </a:rPr>
                        <a:t>الفئة العمرية</a:t>
                      </a:r>
                    </a:p>
                  </a:txBody>
                  <a:tcPr/>
                </a:tc>
                <a:tc>
                  <a:txBody>
                    <a:bodyPr/>
                    <a:lstStyle/>
                    <a:p>
                      <a:pPr algn="r" rtl="1"/>
                      <a:r>
                        <a:rPr lang="ar-SA" dirty="0">
                          <a:solidFill>
                            <a:schemeClr val="tx1"/>
                          </a:solidFill>
                        </a:rPr>
                        <a:t>الطفل</a:t>
                      </a:r>
                    </a:p>
                  </a:txBody>
                  <a:tcPr/>
                </a:tc>
                <a:tc>
                  <a:txBody>
                    <a:bodyPr/>
                    <a:lstStyle/>
                    <a:p>
                      <a:pPr algn="r" rtl="1"/>
                      <a:r>
                        <a:rPr lang="ar-SA" dirty="0">
                          <a:solidFill>
                            <a:schemeClr val="tx1"/>
                          </a:solidFill>
                        </a:rPr>
                        <a:t>مقدم الرعاية</a:t>
                      </a:r>
                    </a:p>
                  </a:txBody>
                  <a:tcPr/>
                </a:tc>
                <a:tc>
                  <a:txBody>
                    <a:bodyPr/>
                    <a:lstStyle/>
                    <a:p>
                      <a:pPr algn="r" rtl="1"/>
                      <a:r>
                        <a:rPr lang="ar-SA" dirty="0">
                          <a:solidFill>
                            <a:schemeClr val="tx1"/>
                          </a:solidFill>
                        </a:rPr>
                        <a:t>إذا لم يوجد مقدم رعاية أو لم يكن في المصلحة المثلى للطفل</a:t>
                      </a:r>
                    </a:p>
                  </a:txBody>
                  <a:tcPr/>
                </a:tc>
                <a:tc>
                  <a:txBody>
                    <a:bodyPr/>
                    <a:lstStyle/>
                    <a:p>
                      <a:pPr algn="r" rtl="1"/>
                      <a:r>
                        <a:rPr lang="ar-SA" dirty="0">
                          <a:solidFill>
                            <a:schemeClr val="tx1"/>
                          </a:solidFill>
                        </a:rPr>
                        <a:t>الوسائل</a:t>
                      </a:r>
                    </a:p>
                  </a:txBody>
                  <a:tcP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0"/>
                  </a:ext>
                </a:extLst>
              </a:tr>
              <a:tr h="740580">
                <a:tc>
                  <a:txBody>
                    <a:bodyPr/>
                    <a:lstStyle/>
                    <a:p>
                      <a:pPr algn="r" rtl="1"/>
                      <a:r>
                        <a:rPr lang="ar-SA" dirty="0">
                          <a:solidFill>
                            <a:schemeClr val="tx1"/>
                          </a:solidFill>
                        </a:rPr>
                        <a:t>6-11</a:t>
                      </a:r>
                    </a:p>
                  </a:txBody>
                  <a:tcPr/>
                </a:tc>
                <a:tc>
                  <a:txBody>
                    <a:bodyPr/>
                    <a:lstStyle/>
                    <a:p>
                      <a:pPr algn="r" rtl="1"/>
                      <a:r>
                        <a:rPr lang="ar-SA" b="0" dirty="0">
                          <a:solidFill>
                            <a:schemeClr val="tx1"/>
                          </a:solidFill>
                        </a:rPr>
                        <a:t>الموافقة المستنيرة</a:t>
                      </a:r>
                    </a:p>
                  </a:txBody>
                  <a:tcPr/>
                </a:tc>
                <a:tc>
                  <a:txBody>
                    <a:bodyPr/>
                    <a:lstStyle/>
                    <a:p>
                      <a:pPr algn="r" rtl="1"/>
                      <a:r>
                        <a:rPr lang="ar-SA" sz="1800" b="0" kern="1200" dirty="0" smtClean="0">
                          <a:solidFill>
                            <a:schemeClr val="dk1"/>
                          </a:solidFill>
                          <a:effectLst/>
                          <a:latin typeface="+mn-lt"/>
                          <a:ea typeface="+mn-ea"/>
                          <a:cs typeface="+mn-cs"/>
                        </a:rPr>
                        <a:t>الموافقة المستنيرة</a:t>
                      </a:r>
                      <a:endParaRPr b="0" dirty="0"/>
                    </a:p>
                  </a:txBody>
                  <a:tcPr/>
                </a:tc>
                <a:tc>
                  <a:txBody>
                    <a:bodyPr/>
                    <a:lstStyle/>
                    <a:p>
                      <a:pPr algn="r" rtl="1"/>
                      <a:r>
                        <a:rPr lang="ar-SA" dirty="0">
                          <a:solidFill>
                            <a:schemeClr val="tx1"/>
                          </a:solidFill>
                        </a:rPr>
                        <a:t>الموافقة المستنيرة لشخص بالغ آخر موثوق أو العامل الاجتماعي</a:t>
                      </a:r>
                    </a:p>
                  </a:txBody>
                  <a:tcPr/>
                </a:tc>
                <a:tc>
                  <a:txBody>
                    <a:bodyPr/>
                    <a:lstStyle/>
                    <a:p>
                      <a:pPr algn="r" rtl="1"/>
                      <a:r>
                        <a:rPr lang="ar-SA" dirty="0">
                          <a:solidFill>
                            <a:schemeClr val="tx1"/>
                          </a:solidFill>
                        </a:rPr>
                        <a:t>الموافقة الشفهية، الموافقة الكتابية</a:t>
                      </a:r>
                    </a:p>
                  </a:txBody>
                  <a:tcP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1"/>
                  </a:ext>
                </a:extLst>
              </a:tr>
              <a:tr h="740580">
                <a:tc>
                  <a:txBody>
                    <a:bodyPr/>
                    <a:lstStyle/>
                    <a:p>
                      <a:pPr algn="r" rtl="1"/>
                      <a:r>
                        <a:rPr lang="ar-SA" dirty="0">
                          <a:solidFill>
                            <a:schemeClr val="tx1"/>
                          </a:solidFill>
                        </a:rPr>
                        <a:t>12-14</a:t>
                      </a:r>
                    </a:p>
                  </a:txBody>
                  <a:tcPr/>
                </a:tc>
                <a:tc>
                  <a:txBody>
                    <a:bodyPr/>
                    <a:lstStyle/>
                    <a:p>
                      <a:pPr algn="r" rtl="1"/>
                      <a:r>
                        <a:rPr lang="ar-SA" b="0" dirty="0">
                          <a:solidFill>
                            <a:schemeClr val="tx1"/>
                          </a:solidFill>
                        </a:rPr>
                        <a:t>الموافقة المستنيرة</a:t>
                      </a:r>
                    </a:p>
                  </a:txBody>
                  <a:tcPr/>
                </a:tc>
                <a:tc>
                  <a:txBody>
                    <a:bodyPr/>
                    <a:lstStyle/>
                    <a:p>
                      <a:pPr algn="r" rtl="1"/>
                      <a:r>
                        <a:rPr lang="ar-SA" sz="1800" b="0" kern="1200" dirty="0" smtClean="0">
                          <a:solidFill>
                            <a:schemeClr val="dk1"/>
                          </a:solidFill>
                          <a:effectLst/>
                          <a:latin typeface="+mn-lt"/>
                          <a:ea typeface="+mn-ea"/>
                          <a:cs typeface="+mn-cs"/>
                        </a:rPr>
                        <a:t>الموافقة المستنيرة</a:t>
                      </a:r>
                      <a:endParaRPr lang="ar-SA" b="0" dirty="0">
                        <a:solidFill>
                          <a:schemeClr val="tx1"/>
                        </a:solidFill>
                      </a:endParaRPr>
                    </a:p>
                  </a:txBody>
                  <a:tcPr/>
                </a:tc>
                <a:tc>
                  <a:txBody>
                    <a:bodyPr/>
                    <a:lstStyle/>
                    <a:p>
                      <a:pPr algn="r" rtl="1"/>
                      <a:r>
                        <a:rPr lang="ar-SA" dirty="0">
                          <a:solidFill>
                            <a:schemeClr val="tx1"/>
                          </a:solidFill>
                        </a:rPr>
                        <a:t>الموافقة المستنيرة لشخص بالغ آخر موثوق أو الطفل. مستوى كافٍ من النضح (بالنسبة للطفل) يمكنه استيعاب العناية الواجبة</a:t>
                      </a:r>
                    </a:p>
                  </a:txBody>
                  <a:tcPr/>
                </a:tc>
                <a:tc>
                  <a:txBody>
                    <a:bodyPr/>
                    <a:lstStyle/>
                    <a:p>
                      <a:pPr algn="r" rtl="1"/>
                      <a:r>
                        <a:rPr lang="ar-SA" dirty="0">
                          <a:solidFill>
                            <a:schemeClr val="tx1"/>
                          </a:solidFill>
                        </a:rPr>
                        <a:t>الموافقة الكتابية</a:t>
                      </a:r>
                    </a:p>
                  </a:txBody>
                  <a:tcP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2"/>
                  </a:ext>
                </a:extLst>
              </a:tr>
              <a:tr h="740580">
                <a:tc>
                  <a:txBody>
                    <a:bodyPr/>
                    <a:lstStyle/>
                    <a:p>
                      <a:pPr algn="r" rtl="1"/>
                      <a:r>
                        <a:rPr lang="ar-SA" dirty="0">
                          <a:solidFill>
                            <a:schemeClr val="tx1"/>
                          </a:solidFill>
                        </a:rPr>
                        <a:t>15-17</a:t>
                      </a:r>
                    </a:p>
                  </a:txBody>
                  <a:tcPr/>
                </a:tc>
                <a:tc>
                  <a:txBody>
                    <a:bodyPr/>
                    <a:lstStyle/>
                    <a:p>
                      <a:pPr algn="r" rtl="1"/>
                      <a:r>
                        <a:rPr lang="ar-SA" sz="1800" b="0" kern="1200" dirty="0" smtClean="0">
                          <a:solidFill>
                            <a:schemeClr val="dk1"/>
                          </a:solidFill>
                          <a:effectLst/>
                          <a:latin typeface="+mn-lt"/>
                          <a:ea typeface="+mn-ea"/>
                          <a:cs typeface="+mn-cs"/>
                        </a:rPr>
                        <a:t>الموافقة المستنيرة</a:t>
                      </a:r>
                      <a:endParaRPr lang="ar-SA" b="0" dirty="0">
                        <a:solidFill>
                          <a:schemeClr val="tx1"/>
                        </a:solidFill>
                      </a:endParaRPr>
                    </a:p>
                  </a:txBody>
                  <a:tcPr/>
                </a:tc>
                <a:tc>
                  <a:txBody>
                    <a:bodyPr/>
                    <a:lstStyle/>
                    <a:p>
                      <a:pPr algn="r" rtl="1"/>
                      <a:r>
                        <a:rPr lang="ar-SA" b="0" dirty="0">
                          <a:solidFill>
                            <a:schemeClr val="tx1"/>
                          </a:solidFill>
                        </a:rPr>
                        <a:t>الموافقة المستنيرة مع الحصول على إذن الطفل</a:t>
                      </a:r>
                    </a:p>
                  </a:txBody>
                  <a:tcPr/>
                </a:tc>
                <a:tc>
                  <a:txBody>
                    <a:bodyPr/>
                    <a:lstStyle/>
                    <a:p>
                      <a:pPr algn="r" rtl="1"/>
                      <a:r>
                        <a:rPr lang="ar-SA" dirty="0">
                          <a:solidFill>
                            <a:schemeClr val="tx1"/>
                          </a:solidFill>
                        </a:rPr>
                        <a:t>الموافقة المستنيرة والمستوى الكافي من النضج لاستيعاب العناية الواجبة</a:t>
                      </a:r>
                    </a:p>
                  </a:txBody>
                  <a:tcPr/>
                </a:tc>
                <a:tc>
                  <a:txBody>
                    <a:bodyPr/>
                    <a:lstStyle/>
                    <a:p>
                      <a:pPr algn="r" rtl="1"/>
                      <a:r>
                        <a:rPr lang="ar-SA" dirty="0">
                          <a:solidFill>
                            <a:schemeClr val="tx1"/>
                          </a:solidFill>
                        </a:rPr>
                        <a:t>الموافقة الكتابية</a:t>
                      </a:r>
                    </a:p>
                  </a:txBody>
                  <a:tcP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3"/>
                  </a:ext>
                </a:extLst>
              </a:tr>
            </a:tbl>
          </a:graphicData>
        </a:graphic>
      </p:graphicFrame>
    </p:spTree>
    <p:extLst>
      <p:ext uri="{BB962C8B-B14F-4D97-AF65-F5344CB8AC3E}">
        <p14:creationId xmlns:p14="http://schemas.microsoft.com/office/powerpoint/2010/main" val="6397189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28556" y="2419659"/>
            <a:ext cx="4769556" cy="1545564"/>
          </a:xfrm>
        </p:spPr>
        <p:txBody>
          <a:bodyPr>
            <a:normAutofit/>
          </a:bodyPr>
          <a:lstStyle/>
          <a:p>
            <a:pPr rtl="1"/>
            <a:r>
              <a:rPr lang="ar-SA" sz="4000" spc="0" dirty="0" smtClean="0">
                <a:latin typeface="Arial"/>
                <a:cs typeface="Arial"/>
              </a:rPr>
              <a:t> الموافقة المستنيرة</a:t>
            </a:r>
          </a:p>
        </p:txBody>
      </p:sp>
      <p:sp>
        <p:nvSpPr>
          <p:cNvPr id="3" name="Content Placeholder 2"/>
          <p:cNvSpPr>
            <a:spLocks noGrp="1"/>
          </p:cNvSpPr>
          <p:nvPr>
            <p:ph idx="1"/>
          </p:nvPr>
        </p:nvSpPr>
        <p:spPr>
          <a:xfrm>
            <a:off x="808567" y="860778"/>
            <a:ext cx="4478866" cy="5053469"/>
          </a:xfrm>
        </p:spPr>
        <p:txBody>
          <a:bodyPr>
            <a:normAutofit/>
          </a:bodyPr>
          <a:lstStyle/>
          <a:p>
            <a:pPr algn="r" rtl="1">
              <a:buClr>
                <a:srgbClr val="FFC000"/>
              </a:buClr>
              <a:buFont typeface="Wingdings" panose="05000000000000000000" pitchFamily="2" charset="2"/>
              <a:buChar char="ß"/>
            </a:pPr>
            <a:r>
              <a:rPr lang="ar-SA" sz="2400" dirty="0">
                <a:solidFill>
                  <a:schemeClr val="tx1"/>
                </a:solidFill>
                <a:latin typeface="Arial"/>
                <a:cs typeface="Arial"/>
              </a:rPr>
              <a:t>وبناءً على السيناريو والمعلومات التي عرفتها في الشريحة السابقة، ناقش مع المجموعة الخاصة بك إجراءات الموافقة المناسبة. </a:t>
            </a:r>
          </a:p>
          <a:p>
            <a:pPr algn="r" rtl="1">
              <a:buClr>
                <a:srgbClr val="FFC000"/>
              </a:buClr>
              <a:buFont typeface="Wingdings" panose="05000000000000000000" pitchFamily="2" charset="2"/>
              <a:buChar char="ß"/>
            </a:pPr>
            <a:r>
              <a:rPr lang="ar-SA" sz="2400" dirty="0">
                <a:solidFill>
                  <a:schemeClr val="tx1"/>
                </a:solidFill>
                <a:latin typeface="Arial"/>
                <a:cs typeface="Arial"/>
              </a:rPr>
              <a:t>كن مستعداً للمشاركة مع المجموعة الأكبر. </a:t>
            </a:r>
          </a:p>
        </p:txBody>
      </p:sp>
    </p:spTree>
    <p:extLst>
      <p:ext uri="{BB962C8B-B14F-4D97-AF65-F5344CB8AC3E}">
        <p14:creationId xmlns:p14="http://schemas.microsoft.com/office/powerpoint/2010/main" val="4586056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1" Type="http://schemas.openxmlformats.org/officeDocument/2006/relationships/image" Target="NULL"/></Relationships>
</file>

<file path=ppt/theme/_rels/theme4.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2_IRC-Module-Template-V2">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1_IRC-Module-Template-V2">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4.xml><?xml version="1.0" encoding="utf-8"?>
<a:theme xmlns:a="http://schemas.openxmlformats.org/drawingml/2006/main" name="3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6316</TotalTime>
  <Words>4889</Words>
  <Application>Microsoft Office PowerPoint</Application>
  <PresentationFormat>Widescreen</PresentationFormat>
  <Paragraphs>439</Paragraphs>
  <Slides>21</Slides>
  <Notes>21</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21</vt:i4>
      </vt:variant>
    </vt:vector>
  </HeadingPairs>
  <TitlesOfParts>
    <vt:vector size="33" baseType="lpstr">
      <vt:lpstr>MS PGothic</vt:lpstr>
      <vt:lpstr>Arial</vt:lpstr>
      <vt:lpstr>Calibri</vt:lpstr>
      <vt:lpstr>Franklin Gothic Book</vt:lpstr>
      <vt:lpstr>Franklin Gothic Medium</vt:lpstr>
      <vt:lpstr>Tw Cen MT</vt:lpstr>
      <vt:lpstr>Wingdings</vt:lpstr>
      <vt:lpstr>Wingdings 3</vt:lpstr>
      <vt:lpstr>2_IRC-Module-Template-V2</vt:lpstr>
      <vt:lpstr>1_IRC-Module-Template-V2</vt:lpstr>
      <vt:lpstr>IRC-Module-Template-V2</vt:lpstr>
      <vt:lpstr>3_IRC-Module-Template-V2</vt:lpstr>
      <vt:lpstr>PowerPoint Presentation</vt:lpstr>
      <vt:lpstr>استجابات إدارة حالة العنف المبني على النوع الاجتماعي للفتيات المراهقات وزواج الأطفال/الزواج المبكر</vt:lpstr>
      <vt:lpstr>الأهداف</vt:lpstr>
      <vt:lpstr>العمل مع الفتيات المراهقات </vt:lpstr>
      <vt:lpstr>تعريف الزواج المبكر/القسري</vt:lpstr>
      <vt:lpstr>النشاط:  تعريف الزواج المبكر/القسري</vt:lpstr>
      <vt:lpstr>استجابات إدارة الحالة</vt:lpstr>
      <vt:lpstr>التقديم والحصول على الموافقة  </vt:lpstr>
      <vt:lpstr> الموافقة المستنيرة</vt:lpstr>
      <vt:lpstr>الحالات التي تنطوي على خطر وشيك</vt:lpstr>
      <vt:lpstr>حالات الخطر الوشيك: التقييم</vt:lpstr>
      <vt:lpstr>الحالات التي تنطوي على خطر وشيك: التقييم</vt:lpstr>
      <vt:lpstr>النشاط:  الخطر الوشيك</vt:lpstr>
      <vt:lpstr>حالات الخطر الوشيك: الحد من المخاطر </vt:lpstr>
      <vt:lpstr>الفتيات المتزوجات بالفعل</vt:lpstr>
      <vt:lpstr>الفتيات المتزوجات بالفعل</vt:lpstr>
      <vt:lpstr>النشاط:  التقييم  </vt:lpstr>
      <vt:lpstr>ماذا لو لم يوجد أشخاص بالغين داعمين؟</vt:lpstr>
      <vt:lpstr>النشاط:  الأشخاص البالغون الداعمون</vt:lpstr>
      <vt:lpstr>النشاط: استنتاج الخلاصة</vt:lpstr>
      <vt:lpstr>الإنهاء</vt:lpstr>
    </vt:vector>
  </TitlesOfParts>
  <Company>IRC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management responses to intimate partner violence</dc:title>
  <dc:creator>Jessica Dalpe</dc:creator>
  <cp:lastModifiedBy>ahmed soliman</cp:lastModifiedBy>
  <cp:revision>76</cp:revision>
  <dcterms:created xsi:type="dcterms:W3CDTF">2016-02-24T17:55:23Z</dcterms:created>
  <dcterms:modified xsi:type="dcterms:W3CDTF">2017-10-05T19:03:17Z</dcterms:modified>
</cp:coreProperties>
</file>